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40"/>
  </p:notesMasterIdLst>
  <p:sldIdLst>
    <p:sldId id="256" r:id="rId2"/>
    <p:sldId id="257" r:id="rId3"/>
    <p:sldId id="302" r:id="rId4"/>
    <p:sldId id="273" r:id="rId5"/>
    <p:sldId id="303" r:id="rId6"/>
    <p:sldId id="258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4" r:id="rId35"/>
    <p:sldId id="305" r:id="rId36"/>
    <p:sldId id="306" r:id="rId37"/>
    <p:sldId id="307" r:id="rId38"/>
    <p:sldId id="30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94660"/>
  </p:normalViewPr>
  <p:slideViewPr>
    <p:cSldViewPr>
      <p:cViewPr varScale="1">
        <p:scale>
          <a:sx n="69" d="100"/>
          <a:sy n="69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3B58D-981E-4535-94A5-6AE4F3878103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D05D1-4D45-40B1-BA55-663720D17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23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D05D1-4D45-40B1-BA55-663720D1779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0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D05D1-4D45-40B1-BA55-663720D1779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D05D1-4D45-40B1-BA55-663720D1779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5D7B3-E3E9-4488-A735-FAAB6F0850DF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43A62-9694-482F-9FED-C9AA5177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5D7B3-E3E9-4488-A735-FAAB6F0850DF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43A62-9694-482F-9FED-C9AA5177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5D7B3-E3E9-4488-A735-FAAB6F0850DF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43A62-9694-482F-9FED-C9AA5177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5D7B3-E3E9-4488-A735-FAAB6F0850DF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43A62-9694-482F-9FED-C9AA5177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5D7B3-E3E9-4488-A735-FAAB6F0850DF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43A62-9694-482F-9FED-C9AA5177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5D7B3-E3E9-4488-A735-FAAB6F0850DF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43A62-9694-482F-9FED-C9AA5177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5D7B3-E3E9-4488-A735-FAAB6F0850DF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43A62-9694-482F-9FED-C9AA5177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5D7B3-E3E9-4488-A735-FAAB6F0850DF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43A62-9694-482F-9FED-C9AA5177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5D7B3-E3E9-4488-A735-FAAB6F0850DF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43A62-9694-482F-9FED-C9AA5177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5D7B3-E3E9-4488-A735-FAAB6F0850DF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43A62-9694-482F-9FED-C9AA5177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5D7B3-E3E9-4488-A735-FAAB6F0850DF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43A62-9694-482F-9FED-C9AA5177C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8B5D7B3-E3E9-4488-A735-FAAB6F0850DF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7643A62-9694-482F-9FED-C9AA5177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i1.wp.com/arts-dnevnik.ru/wp-content/uploads/2017/05/IMG_346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s://i2.wp.com/arts-dnevnik.ru/wp-content/uploads/2017/05/IMG_3502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1.wp.com/arts-dnevnik.ru/wp-content/uploads/2016/06/image-22.jpeg" TargetMode="External"/><Relationship Id="rId2" Type="http://schemas.openxmlformats.org/officeDocument/2006/relationships/hyperlink" Target="https://arts-dnevnik.ru/bulvar-kaputsinok-mon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ts-dnevnik.ru/kartinyi-pushkinskogo-muzeya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i0.wp.com/arts-dnevnik.ru/wp-content/uploads/2017/05/IMG_351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s://i1.wp.com/arts-dnevnik.ru/wp-content/uploads/2017/05/IMG_3525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i2.wp.com/arts-dnevnik.ru/wp-content/uploads/2017/05/IMG_3588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i2.wp.com/arts-dnevnik.ru/wp-content/uploads/2017/05/IMG_3556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i1.wp.com/arts-dnevnik.ru/wp-content/uploads/2017/05/IMG_3594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0.wp.com/arts-dnevnik.ru/wp-content/uploads/2017/05/IMG_3564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i0.wp.com/arts-dnevnik.ru/wp-content/uploads/2017/05/IMG_3459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i0.wp.com/arts-dnevnik.ru/wp-content/uploads/2017/05/IMG_3534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i2.wp.com/arts-dnevnik.ru/wp-content/uploads/2016/06/image-11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s://artchive.ru/artists/1138~Edgar_Dega/works/3854~Tri_tantsovschitsy_v_repetitsionnom_zal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i0.wp.com/arts-dnevnik.ru/wp-content/uploads/2017/05/IMG_3567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i0.wp.com/arts-dnevnik.ru/wp-content/uploads/2016/09/image-36.jpe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i2.wp.com/arts-dnevnik.ru/wp-content/uploads/2016/05/image-16.jpe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i2.wp.com/arts-dnevnik.ru/wp-content/uploads/2016/05/image-11.jpe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i1.wp.com/arts-dnevnik.ru/wp-content/uploads/2016/05/image-24.jpe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i2.wp.com/arts-dnevnik.ru/wp-content/uploads/2017/05/IMG_3484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i2.wp.com/arts-dnevnik.ru/wp-content/uploads/2017/05/IMG_351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hyperlink" Target="https://i0.wp.com/arts-dnevnik.ru/wp-content/uploads/2017/05/IMG_3585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i2.wp.com/arts-dnevnik.ru/wp-content/uploads/2015/11/image51.jpe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i1.wp.com/arts-dnevnik.ru/wp-content/uploads/2017/05/IMG_3487.jp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i1.wp.com/arts-dnevnik.ru/wp-content/uploads/2015/11/image47.jpe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i1.wp.com/arts-dnevnik.ru/wp-content/uploads/2016/05/image-53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hyperlink" Target="https://i2.wp.com/arts-dnevnik.ru/wp-content/uploads/2016/09/image-23.jpe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2.wp.com/arts-dnevnik.ru/wp-content/uploads/2017/05/IMG_3457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i2.wp.com/arts-dnevnik.ru/wp-content/uploads/2017/02/IMG_281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ts-dnevnik.ru/muzey-ors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i1.wp.com/arts-dnevnik.ru/wp-content/uploads/2017/03/IMG_2834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340768"/>
            <a:ext cx="5506952" cy="1828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Презентация по теме: Импрессионизм – волшебный мир солнечного света и радости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140968"/>
            <a:ext cx="6336704" cy="9144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Козлова. А 10 класс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268141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212976"/>
            <a:ext cx="3769203" cy="2935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01008"/>
            <a:ext cx="3787247" cy="3002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4006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835696" y="260648"/>
            <a:ext cx="55797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Клод Моне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(1840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1926 гг.)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Моне автопортрет в берете 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352839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9512" y="544522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Клод Моне. Автопортрет в берете. 1886 г. Частная коллекция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692696"/>
            <a:ext cx="5184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solidFill>
                  <a:srgbClr val="0070C0"/>
                </a:solidFill>
              </a:rPr>
              <a:t>Клода Моне можно назвать хрестоматийным импрессионистом. Так как он был верен этому направлению всю свою долгую жизнь.</a:t>
            </a:r>
          </a:p>
          <a:p>
            <a:pPr fontAlgn="base"/>
            <a:r>
              <a:rPr lang="ru-RU" b="1" dirty="0" smtClean="0">
                <a:solidFill>
                  <a:srgbClr val="0070C0"/>
                </a:solidFill>
              </a:rPr>
              <a:t>Он писал не предметы и людей, а единую цветовую конструкцию из бликов и пятен. Раздельные мазки. Дрожание воздуха.</a:t>
            </a:r>
          </a:p>
          <a:p>
            <a:endParaRPr lang="ru-RU" dirty="0"/>
          </a:p>
        </p:txBody>
      </p:sp>
      <p:pic>
        <p:nvPicPr>
          <p:cNvPr id="6" name="Рисунок 5" descr="Моне лягушатник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212976"/>
            <a:ext cx="432048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83968" y="616530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Клод Моне. Лягушатник. 1869 г. Музей Метрополитен, Нью-Йорк. 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332656"/>
            <a:ext cx="525658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solidFill>
                  <a:srgbClr val="0070C0"/>
                </a:solidFill>
              </a:rPr>
              <a:t>     </a:t>
            </a:r>
            <a:r>
              <a:rPr lang="ru-RU" sz="1600" b="1" dirty="0" smtClean="0">
                <a:solidFill>
                  <a:srgbClr val="0070C0"/>
                </a:solidFill>
              </a:rPr>
              <a:t>Моне писал не только природу. Ему удавались и городские пейзажи. Один из самых известных — </a:t>
            </a:r>
            <a:r>
              <a:rPr lang="ru-RU" sz="1600" b="1" dirty="0" smtClean="0">
                <a:solidFill>
                  <a:srgbClr val="0070C0"/>
                </a:solidFill>
                <a:hlinkClick r:id="rId2"/>
              </a:rPr>
              <a:t>“Бульвар Капуцинок”</a:t>
            </a:r>
            <a:r>
              <a:rPr lang="ru-RU" sz="1600" b="1" dirty="0" smtClean="0">
                <a:solidFill>
                  <a:srgbClr val="0070C0"/>
                </a:solidFill>
              </a:rPr>
              <a:t>.</a:t>
            </a:r>
          </a:p>
          <a:p>
            <a:pPr fontAlgn="base"/>
            <a:r>
              <a:rPr lang="ru-RU" sz="1600" b="1" dirty="0" smtClean="0">
                <a:solidFill>
                  <a:srgbClr val="0070C0"/>
                </a:solidFill>
              </a:rPr>
              <a:t>В этой картине есть многое от фотографии. Например, движение передано с помощью размытого изображения.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Перед нами остановленный момент бурлящей жизни Парижа. Никакой </a:t>
            </a:r>
            <a:r>
              <a:rPr lang="ru-RU" sz="1600" b="1" dirty="0" err="1" smtClean="0">
                <a:solidFill>
                  <a:srgbClr val="0070C0"/>
                </a:solidFill>
              </a:rPr>
              <a:t>постановочности</a:t>
            </a:r>
            <a:r>
              <a:rPr lang="ru-RU" sz="1600" b="1" dirty="0" smtClean="0">
                <a:solidFill>
                  <a:srgbClr val="0070C0"/>
                </a:solidFill>
              </a:rPr>
              <a:t>. Никто не позирует. Люди изображены как совокупность мазков. Такая бессюжетность и эффект “стоп-кадра” — главная черта импрессионизма.</a:t>
            </a:r>
          </a:p>
          <a:p>
            <a:pPr fontAlgn="base"/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Моне бульвар Капуцинок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573016"/>
            <a:ext cx="453650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Моне_Бульвар Капуци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406851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301208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Клод Моне. Бульвар Капуцинок в Париже. 1873 г. </a:t>
            </a:r>
            <a:r>
              <a:rPr lang="ru-RU" sz="1400" b="1" dirty="0" smtClean="0">
                <a:hlinkClick r:id="rId6"/>
              </a:rPr>
              <a:t>ГМИИ им. А.С. Пушкина</a:t>
            </a:r>
            <a:r>
              <a:rPr lang="ru-RU" sz="1400" b="1" dirty="0" smtClean="0"/>
              <a:t> (Галерея искусства Европы и Америки 19-20 вв.), г. Москва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3528" y="260648"/>
            <a:ext cx="3888432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endParaRPr lang="ru-RU" b="1" dirty="0" smtClean="0">
              <a:solidFill>
                <a:srgbClr val="0070C0"/>
              </a:solidFill>
            </a:endParaRPr>
          </a:p>
          <a:p>
            <a:pPr fontAlgn="base"/>
            <a:r>
              <a:rPr lang="ru-RU" sz="1600" b="1" dirty="0" smtClean="0">
                <a:solidFill>
                  <a:srgbClr val="0070C0"/>
                </a:solidFill>
              </a:rPr>
              <a:t>К середине 80-х годов художники разочаровались в импрессионизме. Эстетика — это, конечно, хорошо. Но бессюжетность многих угнетала.</a:t>
            </a:r>
          </a:p>
          <a:p>
            <a:pPr fontAlgn="base"/>
            <a:r>
              <a:rPr lang="ru-RU" sz="1600" b="1" dirty="0" smtClean="0">
                <a:solidFill>
                  <a:srgbClr val="0070C0"/>
                </a:solidFill>
              </a:rPr>
              <a:t>Лишь Моне продолжал упорствовать, гипертрофируя импрессионизм. Это переросло в серии картин.</a:t>
            </a:r>
          </a:p>
          <a:p>
            <a:pPr fontAlgn="base"/>
            <a:r>
              <a:rPr lang="ru-RU" sz="1600" b="1" dirty="0" smtClean="0">
                <a:solidFill>
                  <a:srgbClr val="0070C0"/>
                </a:solidFill>
              </a:rPr>
              <a:t>Один и тот же пейзаж он изображал десятки раз. В разное время суток. В разные времена года. Чтобы показать, насколько температура и свет могут изменить один и тот же вид до неузнаваемости.</a:t>
            </a:r>
          </a:p>
          <a:p>
            <a:pPr fontAlgn="base"/>
            <a:r>
              <a:rPr lang="ru-RU" sz="1600" b="1" dirty="0" smtClean="0">
                <a:solidFill>
                  <a:srgbClr val="0070C0"/>
                </a:solidFill>
              </a:rPr>
              <a:t>Так появились бесчисленные стога сена.</a:t>
            </a:r>
          </a:p>
          <a:p>
            <a:pPr fontAlgn="base"/>
            <a:r>
              <a:rPr lang="ru-RU" sz="1600" b="1" dirty="0" smtClean="0">
                <a:solidFill>
                  <a:srgbClr val="0070C0"/>
                </a:solidFill>
              </a:rPr>
              <a:t>    Тени на этих картинах цветные. А не серые или чёрные, как было принято до импрессионистов. Это ещё одно их изобретение.</a:t>
            </a:r>
          </a:p>
          <a:p>
            <a:pPr fontAlgn="base"/>
            <a:endParaRPr lang="ru-RU" b="1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envira-gallery-image-7430" descr="Моне стог сена на закате">
            <a:hlinkClick r:id="rId2" tooltip="&quot;Клод Моне. Стог сена на закате возле Живерни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8640"/>
            <a:ext cx="412244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3968" y="2996952"/>
            <a:ext cx="39604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Клод Моне. Стог сена на закате возле </a:t>
            </a:r>
            <a:r>
              <a:rPr lang="ru-RU" sz="1400" b="1" dirty="0" err="1" smtClean="0">
                <a:solidFill>
                  <a:srgbClr val="FFFF00"/>
                </a:solidFill>
              </a:rPr>
              <a:t>Живерни</a:t>
            </a:r>
            <a:endParaRPr lang="ru-RU" sz="1400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5" name="envira-gallery-image-7432" descr="Моне стог сена эффект снега">
            <a:hlinkClick r:id="rId4" tooltip="&quot;Клод Моне. Стог сена (эффект снега)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0992" y="3509764"/>
            <a:ext cx="4663008" cy="3348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60032" y="6334780"/>
            <a:ext cx="3095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Клод Моне. Стог сена (эффект снега)</a:t>
            </a:r>
          </a:p>
          <a:p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клод моне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672408" cy="3881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Моне_Пруд с Кувшинками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923928" cy="6556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323528" y="4293096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Моне успел насладиться успехом и материальным благополучием. После 40 он уже забыл о нищете. Обзавёлся домом и прекрасным садом. И творил в своё удовольствие ещё долгие годы.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228571" y="260648"/>
            <a:ext cx="4546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Огюст Ренуар (1841—1919 гг.)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 descr="Ренуар автопортрет 1875 года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443748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59492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Пьер-Огюст Ренуар. Автопортрет. 1875 г. Институт искусства Стерлинга и </a:t>
            </a:r>
            <a:r>
              <a:rPr lang="ru-RU" sz="1400" b="1" dirty="0" err="1" smtClean="0"/>
              <a:t>Франсин</a:t>
            </a:r>
            <a:r>
              <a:rPr lang="ru-RU" sz="1400" b="1" dirty="0" smtClean="0"/>
              <a:t> Кларк, Массачусетс, США. </a:t>
            </a:r>
            <a:endParaRPr lang="ru-RU" sz="1400" b="1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788024" y="1196752"/>
            <a:ext cx="403244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Импрессионизм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это самая позитивная живопись. А самым позитивным среди импрессионистов был Ренуар.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 его картинах вы не найдёте драмы. Даже чёрной краской он не пользовался. Только радость бытия. Даже самое банальное у Ренуара выглядит прекрасным.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 отличие от Моне, Ренуар чаще писал людей. Пейзажи для него были менее значимы. На картинах отдыхают и наслаждаются жизнью его друзья и знакомые.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нуар завтрак гребцов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0648"/>
            <a:ext cx="5562600" cy="410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91680" y="4365104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Пьер-Огюст Ренуар. Завтрак гребцов. 1880-1881 гг. Собрание </a:t>
            </a:r>
            <a:r>
              <a:rPr lang="ru-RU" sz="1400" b="1" dirty="0" err="1" smtClean="0"/>
              <a:t>Филлипса</a:t>
            </a:r>
            <a:r>
              <a:rPr lang="ru-RU" sz="1400" b="1" dirty="0" smtClean="0"/>
              <a:t>, Вашингтон, США.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941168"/>
            <a:ext cx="8568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Не найдёте вы у Ренуара и глубокомыслия. Он был очень рад примкнуть к импрессионистам, которые поголовно отказывались от сюжетов. Как он сам говорил, наконец у него есть возможность писать цветы и назвать их просто “Цветы”. И не выдумывать никаких историй про них.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нуар женщина с зонтиком в саду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8"/>
            <a:ext cx="6624736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47664" y="5661248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Пьер-Огюст Ренуар. Женщина с зонтиком в саду. 1875 г. Музей </a:t>
            </a:r>
            <a:r>
              <a:rPr lang="ru-RU" sz="1400" b="1" dirty="0" err="1" smtClean="0"/>
              <a:t>Тиссена-Бормениса</a:t>
            </a:r>
            <a:r>
              <a:rPr lang="ru-RU" sz="1400" b="1" dirty="0" smtClean="0"/>
              <a:t>, Мадрид. 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823520" y="1124744"/>
            <a:ext cx="43204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Лучше всего Ренуар чувствовал себя в обществе женщин. Он просил своих служанок петь и шутить. Чем глупее и наивнее была песенка, тем лучше для него.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А мужская болтовня его утомляла. Неудивительно, что Ренуар известен полотнами в стиле ню.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Модель на картине “Обнаженная в солнечном свете” словно проявляется на красочном абстрактном фоне. Потому что для Ренуара нет ничего второстепенного. Глаз модели или участок заднего фона равнозначны.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 descr="Ренуар Обнаженная к солнечном свете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446449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602128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400" b="1" dirty="0" smtClean="0"/>
              <a:t>Огюст Ренуар. Обнаженная в солнечном свете. 1876 г. Музей </a:t>
            </a:r>
            <a:r>
              <a:rPr lang="ru-RU" sz="1400" b="1" dirty="0" err="1" smtClean="0"/>
              <a:t>д’Орсе</a:t>
            </a:r>
            <a:r>
              <a:rPr lang="ru-RU" sz="1400" b="1" dirty="0" smtClean="0"/>
              <a:t>, Париж. 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55576" y="332656"/>
            <a:ext cx="78123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Ренуар прожил долгую жизнь. И никогда не откладывал кисть и палитру. Даже когда его руки совсем сковал ревматизм, он привязывал кисточку к руке веревкой. И рисовал.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Как и Моне, он дождался признания после 40 лет. И увидел свои картины в Лувре, рядом с работами знаменитых мастеров.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181350" cy="37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573325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О. Ренуар. </a:t>
            </a:r>
          </a:p>
          <a:p>
            <a:r>
              <a:rPr lang="ru-RU" sz="1400" b="1" dirty="0" smtClean="0"/>
              <a:t>Портрет актрисы Жанны </a:t>
            </a:r>
            <a:r>
              <a:rPr lang="ru-RU" sz="1400" b="1" dirty="0" err="1" smtClean="0"/>
              <a:t>Самари</a:t>
            </a:r>
            <a:endParaRPr lang="ru-RU" sz="1400" b="1" dirty="0"/>
          </a:p>
        </p:txBody>
      </p:sp>
      <p:pic>
        <p:nvPicPr>
          <p:cNvPr id="21505" name="Рисунок 17" descr="Пьер Огюст Ренуар. Зонт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24394"/>
            <a:ext cx="3272674" cy="5133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308304" y="537321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«Зонтики»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260648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Эдгар Дега (1834—1917 гг.)</a:t>
            </a:r>
          </a:p>
          <a:p>
            <a:endParaRPr lang="ru-RU" sz="3200" b="1" dirty="0"/>
          </a:p>
        </p:txBody>
      </p:sp>
      <p:pic>
        <p:nvPicPr>
          <p:cNvPr id="4" name="Рисунок 3" descr="Дега автопортрет 1863 года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38437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7504" y="5805264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Эдгар Дега. Автопортрет. 1863 г. </a:t>
            </a:r>
          </a:p>
          <a:p>
            <a:r>
              <a:rPr lang="ru-RU" sz="1400" b="1" dirty="0" smtClean="0"/>
              <a:t>Музей </a:t>
            </a:r>
            <a:r>
              <a:rPr lang="ru-RU" sz="1400" b="1" dirty="0" err="1" smtClean="0"/>
              <a:t>Галуста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Гюльбенкяна</a:t>
            </a:r>
            <a:r>
              <a:rPr lang="ru-RU" sz="1400" b="1" dirty="0" smtClean="0"/>
              <a:t>, Лиссабон, Португалия.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620688"/>
            <a:ext cx="48965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    </a:t>
            </a:r>
            <a:r>
              <a:rPr lang="ru-RU" sz="1600" b="1" dirty="0" smtClean="0">
                <a:solidFill>
                  <a:srgbClr val="0070C0"/>
                </a:solidFill>
              </a:rPr>
              <a:t>Дега не был классическим импрессионистом. Он не любил работать на пленэре (на открытом воздухе). У него вы не найдёте намеренно высветленной палитры.</a:t>
            </a:r>
          </a:p>
          <a:p>
            <a:pPr fontAlgn="base"/>
            <a:r>
              <a:rPr lang="ru-RU" sz="1600" b="1" dirty="0" smtClean="0">
                <a:solidFill>
                  <a:srgbClr val="0070C0"/>
                </a:solidFill>
              </a:rPr>
              <a:t>    Наоборот, он любил чёткую линию. Черного цвета у него предостаточно. И работал он исключительно в студии.</a:t>
            </a:r>
          </a:p>
          <a:p>
            <a:pPr fontAlgn="base"/>
            <a:r>
              <a:rPr lang="ru-RU" sz="1600" b="1" dirty="0" smtClean="0">
                <a:solidFill>
                  <a:srgbClr val="0070C0"/>
                </a:solidFill>
              </a:rPr>
              <a:t>    Но все же его всегда ставят в ряд с другими великими импрессионистами. Потому что он был импрессионистом жеста. Неожиданные ракурсы. Асимметрия в расположении объектов. Застигнутые врасплох персонажи. Вот </a:t>
            </a:r>
            <a:r>
              <a:rPr lang="ru-RU" b="1" dirty="0" smtClean="0">
                <a:solidFill>
                  <a:srgbClr val="0070C0"/>
                </a:solidFill>
              </a:rPr>
              <a:t>главные атрибуты его картин.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Он останавливал мгновения жизни, не давая персонажам опомниться. Посмотрите хотя бы на его “Оркестр оперы”.</a:t>
            </a:r>
            <a:endParaRPr lang="ru-RU" b="1" dirty="0" smtClean="0">
              <a:solidFill>
                <a:srgbClr val="0070C0"/>
              </a:solidFill>
              <a:cs typeface="Arial" pitchFamily="34" charset="0"/>
            </a:endParaRPr>
          </a:p>
          <a:p>
            <a:pPr fontAlgn="base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Импрессионизм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3882744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000" b="1" dirty="0" smtClean="0"/>
              <a:t>           XIX век. Франция. В живописи произошло невиданное. Группа молодых  художников решила пошатнуть 500-летние традиции. Вместо четкого рисунка, они использовали широкий “небрежный” мазок.</a:t>
            </a:r>
          </a:p>
          <a:p>
            <a:pPr fontAlgn="base">
              <a:buNone/>
            </a:pPr>
            <a:r>
              <a:rPr lang="ru-RU" sz="2000" b="1" dirty="0" smtClean="0"/>
              <a:t>            А от привычных образов и вовсе отказались, изображая всех подряд. И дам лёгкого поведения, и господ сомнительной репутации.</a:t>
            </a:r>
          </a:p>
          <a:p>
            <a:pPr fontAlgn="base">
              <a:buNone/>
            </a:pPr>
            <a:endParaRPr lang="ru-RU" sz="2000" b="1" dirty="0" smtClean="0"/>
          </a:p>
          <a:p>
            <a:pPr fontAlgn="base">
              <a:buNone/>
            </a:pPr>
            <a:r>
              <a:rPr lang="ru-RU" sz="2000" b="1" dirty="0" smtClean="0"/>
              <a:t>    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54868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i="1" dirty="0" smtClean="0">
                <a:solidFill>
                  <a:srgbClr val="FF0000"/>
                </a:solidFill>
              </a:rPr>
              <a:t>    “Новый мир родился тогда, когда импрессионисты написали его” </a:t>
            </a:r>
          </a:p>
          <a:p>
            <a:pPr fontAlgn="base"/>
            <a:r>
              <a:rPr lang="ru-RU" b="1" i="1" dirty="0" smtClean="0">
                <a:solidFill>
                  <a:srgbClr val="FF0000"/>
                </a:solidFill>
              </a:rPr>
              <a:t>                                      Анри </a:t>
            </a:r>
            <a:r>
              <a:rPr lang="ru-RU" b="1" i="1" dirty="0" err="1" smtClean="0">
                <a:solidFill>
                  <a:srgbClr val="FF0000"/>
                </a:solidFill>
              </a:rPr>
              <a:t>Канвейлер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                                                                                   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Импрессионизм - стиль в изобразительном искусстве и его особенност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433045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мпрессионизм - стиль в изобразительном искусстве и его особенност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4104456" cy="242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72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га оркестр оперы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6673"/>
            <a:ext cx="4509492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95536" y="1501627"/>
            <a:ext cx="38164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На переднем плане спинка стула. Музыкант к нам спиной. А на заднем фоне балерины на сцене не уместились в “кадр”. Их головы беспощадно “обрезаны” краем картины.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73325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Эдгар Дега. Оркестр оперы. 1870 г. Музей </a:t>
            </a:r>
            <a:r>
              <a:rPr lang="ru-RU" sz="1400" b="1" dirty="0" err="1" smtClean="0"/>
              <a:t>д’Орсе</a:t>
            </a:r>
            <a:r>
              <a:rPr lang="ru-RU" sz="1400" b="1" dirty="0" smtClean="0"/>
              <a:t>, Париж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3384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Так любимые им танцовщицы далеко не всегда изображены в красивых позах. Порой они просто делают растяжку.</a:t>
            </a:r>
            <a:endParaRPr lang="ru-RU" b="1" dirty="0" smtClean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Но такая импровизация мнимая. Конечно, Дега тщательно продумывал композицию. Это лишь эффект стоп-кадра, а не настоящий стоп-кадр.</a:t>
            </a:r>
            <a:endParaRPr lang="ru-RU" dirty="0"/>
          </a:p>
        </p:txBody>
      </p:sp>
      <p:pic>
        <p:nvPicPr>
          <p:cNvPr id="3" name="Рисунок 2" descr="Дега две балетные танцовщицы музей Шелбурн 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952750"/>
            <a:ext cx="5562600" cy="390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95536" y="5049470"/>
            <a:ext cx="32403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Helvetica" charset="-52"/>
              </a:rPr>
              <a:t>Эдгар Дега. Две балетные танцовщицы. 1879 г. Музей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Helvetica" charset="-52"/>
              </a:rPr>
              <a:t>Шелбурн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Helvetica" charset="-52"/>
              </a:rPr>
              <a:t>, Вермут, США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7" name="Рисунок 6" descr="Эдгар Дега. Три танцовщицы в репетиционном зале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339752" cy="302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95536" y="717668"/>
            <a:ext cx="3852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Эдгар Дега любил писать женщин.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На картине “Звезда балета” прорисована только сама балерина. Ее коллеги за кулисами еле различимы. Разве что несколько ног.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Это не значит, что Дега не закончил картину. Таков приём. Оставить в фокусе лишь самое главное. Остальное сделать исчезающим, неразборчивым.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 descr="Дега звезда балета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482480" cy="5713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475656" y="260648"/>
            <a:ext cx="63097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Берта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Моризо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(1841—1895 гг.)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 descr="Мане портрет Берты моризо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052736"/>
            <a:ext cx="6138664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699792" y="5805264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-52"/>
              </a:rPr>
              <a:t>Эдуард Мане. Портрет Берты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-52"/>
              </a:rPr>
              <a:t>Моризо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-52"/>
              </a:rPr>
              <a:t>. 1873 г.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-52"/>
              </a:rPr>
              <a:t>Мармоттан-Моне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-52"/>
              </a:rPr>
              <a:t> музей, Париж.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827584" y="2288198"/>
            <a:ext cx="76328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Берту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Моризо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редко ставят в первый ряд великих импрессионистов,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что незаслуженно. Как раз у неё мы видим все главные черты и приёмы импрессионизма.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fontAlgn="base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Моризо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работала быстро и порывисто, перекладывая на холст своё впечатление. Фигуры словно вот-вот растворятся в пространстве.</a:t>
            </a:r>
            <a:r>
              <a:rPr lang="ru-RU" b="1" dirty="0" smtClean="0">
                <a:solidFill>
                  <a:srgbClr val="0070C0"/>
                </a:solidFill>
                <a:latin typeface="+mj-lt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изо лето 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417646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07504" y="6021288"/>
            <a:ext cx="5040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Helvetica" charset="-52"/>
              </a:rPr>
              <a:t>Берта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Helvetica" charset="-52"/>
              </a:rPr>
              <a:t>Моризо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Helvetica" charset="-52"/>
              </a:rPr>
              <a:t>. Лето. 1880 г. Музей Фабре,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Helvetica" charset="-52"/>
              </a:rPr>
              <a:t>Монпелье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Helvetica" charset="-52"/>
              </a:rPr>
              <a:t>, Франция.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499992" y="394692"/>
            <a:ext cx="4392488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Как и Дега, она часто не дорисовала некоторые детали. И даже части тела модели. Мы не можем различить рук у девушки на картине “Лето”.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Путь к самовыражению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Моризо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был трудным. Мало того, что она занималась “небрежной” живописью. Она ещё была женщиной. В те времена даме полагалось мечтать о замужестве. После чего любое хобби забывалось.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Поэтому Берта долго отказывалась от брака. Пока не нашла мужчину, который уважительно отнёсся к ее занятию. </a:t>
            </a:r>
            <a:r>
              <a:rPr lang="ru-RU" b="1" dirty="0" err="1" smtClean="0">
                <a:solidFill>
                  <a:srgbClr val="0070C0"/>
                </a:solidFill>
                <a:latin typeface="Arial Black" pitchFamily="34" charset="0"/>
              </a:rPr>
              <a:t>Эжен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 Мане был родным братом художника Эдуарда Мане. Он покорно носил за женой мольберт и краски.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изо Эжен Мане с дочерью в буживале 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5562600" cy="442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5229200"/>
            <a:ext cx="5256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Берта </a:t>
            </a:r>
            <a:r>
              <a:rPr lang="ru-RU" sz="1400" b="1" dirty="0" err="1" smtClean="0"/>
              <a:t>Моризо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Эжен</a:t>
            </a:r>
            <a:r>
              <a:rPr lang="ru-RU" sz="1400" b="1" dirty="0" smtClean="0"/>
              <a:t> Мане с дочерью в </a:t>
            </a:r>
            <a:r>
              <a:rPr lang="ru-RU" sz="1400" b="1" dirty="0" err="1" smtClean="0"/>
              <a:t>Буживале</a:t>
            </a:r>
            <a:r>
              <a:rPr lang="ru-RU" sz="1400" b="1" dirty="0" smtClean="0"/>
              <a:t>. 1881 г. </a:t>
            </a:r>
            <a:r>
              <a:rPr lang="ru-RU" sz="1400" b="1" dirty="0" err="1" smtClean="0"/>
              <a:t>Мармоттан-Моне</a:t>
            </a:r>
            <a:r>
              <a:rPr lang="ru-RU" sz="1400" b="1" dirty="0" smtClean="0"/>
              <a:t> музей, Париж.</a:t>
            </a:r>
          </a:p>
          <a:p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6137" y="908720"/>
            <a:ext cx="33478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Но все же дело было в XIX веке. Полной свободы передвижения она себе позволить не могла.</a:t>
            </a:r>
          </a:p>
          <a:p>
            <a:pPr fontAlgn="base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Она не могла пойти в парк работать в одиночестве, без сопровождения кого-то из близких. Не могла посидеть одна в кафе. Поэтому ее картины — это люди из семейного круга. Муж, дочь, родственники, няни.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изо женщина с ребёнком в саду в Буживале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472608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67544" y="5373216"/>
            <a:ext cx="4896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Helvetica" charset="-52"/>
              </a:rPr>
              <a:t>Берта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Helvetica" charset="-52"/>
              </a:rPr>
              <a:t>Моризо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Helvetica" charset="-52"/>
              </a:rPr>
              <a:t>. Женщина с ребёнком в саду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Helvetica" charset="-52"/>
              </a:rPr>
              <a:t>Буживале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Helvetica" charset="-52"/>
              </a:rPr>
              <a:t>. 1881 г. Национальный музей Уэльса, Кардифф.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476672"/>
            <a:ext cx="29523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 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Моризо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признания не дождалась. Она </a:t>
            </a:r>
            <a:r>
              <a:rPr lang="ru-RU" smtClean="0">
                <a:solidFill>
                  <a:srgbClr val="0070C0"/>
                </a:solidFill>
                <a:latin typeface="Arial Black" pitchFamily="34" charset="0"/>
              </a:rPr>
              <a:t>умерла </a:t>
            </a:r>
            <a:r>
              <a:rPr lang="ru-RU" smtClean="0">
                <a:solidFill>
                  <a:srgbClr val="0070C0"/>
                </a:solidFill>
                <a:latin typeface="Arial Black" pitchFamily="34" charset="0"/>
              </a:rPr>
              <a:t>в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54 года от воспаления лёгких, не продав при жизни почти ни одной своей работы. В ее свидетельстве о смерти в графе “род занятий” стоял прочерк.    Немыслимо было женщине зваться художником. Даже если она им на самом деле была.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187624" y="332656"/>
            <a:ext cx="6120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Камиль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Писсарро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(1830 – 1903 гг.)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 descr="Писсарро автопортрет 1873 года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7"/>
            <a:ext cx="3852936" cy="475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5877272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/>
              <a:t>Камиль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Писсарро</a:t>
            </a:r>
            <a:r>
              <a:rPr lang="ru-RU" sz="1400" b="1" dirty="0" smtClean="0"/>
              <a:t>. Автопортрет. 1873 г. </a:t>
            </a:r>
          </a:p>
          <a:p>
            <a:r>
              <a:rPr lang="ru-RU" sz="1400" b="1" dirty="0" smtClean="0"/>
              <a:t>Музей </a:t>
            </a:r>
            <a:r>
              <a:rPr lang="ru-RU" sz="1400" b="1" dirty="0" err="1" smtClean="0"/>
              <a:t>д’Орсе</a:t>
            </a:r>
            <a:r>
              <a:rPr lang="ru-RU" sz="1400" b="1" dirty="0" smtClean="0"/>
              <a:t>, Париж.</a:t>
            </a:r>
            <a:endParaRPr lang="ru-RU" sz="1400" b="1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211960" y="831195"/>
            <a:ext cx="493204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Неконфликтный, рассудительный. Многие его воспринимали, как учителя. Даже самые темпераментные коллеги 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Писсарро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плохо не говорили.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Он был верным последователем импрессионизма. Сильно нуждаясь, имея жену и пятерых детей, он все равно упорно работал в своем любимом стиле. И ни разу не переключился на салонную живопись, чтобы стать более популярным. Неизвестно, откуда он брал силы до конца верить в себя.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Чтобы совсем не умереть с голоду,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Писсарро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расписывал веера, которые охотно раскупали. А настоящее признание к нему пришло уже после 60 лет! Тогда наконец он смог забыть о нужде.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сарро дилижанс в лувесьене 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478802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5517232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/>
              <a:t>Камиль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Писсарро</a:t>
            </a:r>
            <a:r>
              <a:rPr lang="ru-RU" sz="1400" b="1" dirty="0" smtClean="0"/>
              <a:t>. Дилижанс в </a:t>
            </a:r>
            <a:r>
              <a:rPr lang="ru-RU" sz="1400" b="1" dirty="0" err="1" smtClean="0"/>
              <a:t>Лувесьенне</a:t>
            </a:r>
            <a:r>
              <a:rPr lang="ru-RU" sz="1400" b="1" dirty="0" smtClean="0"/>
              <a:t>. 1869 г. Музей </a:t>
            </a:r>
            <a:r>
              <a:rPr lang="ru-RU" sz="1400" b="1" dirty="0" err="1" smtClean="0"/>
              <a:t>д’Орсе</a:t>
            </a:r>
            <a:r>
              <a:rPr lang="ru-RU" sz="1400" b="1" dirty="0" smtClean="0"/>
              <a:t>, Париж</a:t>
            </a:r>
            <a:endParaRPr lang="ru-RU" sz="1400" b="1" dirty="0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67544" y="404664"/>
            <a:ext cx="82809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Воздух на картинах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Писсарро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густой и плотный. Необыкновенный сплав цвета и объёма.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Художник не боялся писать самые переменчивые явления природы, которые показываются на мгновение и исчезают. Первый снег, морозное солнце, длинные тени.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Рисунок 5" descr="Писсарро иней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492896"/>
            <a:ext cx="4932040" cy="3367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607495" y="5877272"/>
            <a:ext cx="4536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+mj-lt"/>
              </a:rPr>
              <a:t>Камиль</a:t>
            </a:r>
            <a:r>
              <a:rPr lang="ru-RU" sz="1400" b="1" dirty="0" smtClean="0">
                <a:latin typeface="+mj-lt"/>
              </a:rPr>
              <a:t> </a:t>
            </a:r>
            <a:r>
              <a:rPr lang="ru-RU" sz="1400" b="1" dirty="0" err="1" smtClean="0">
                <a:latin typeface="+mj-lt"/>
              </a:rPr>
              <a:t>Писсарро</a:t>
            </a:r>
            <a:r>
              <a:rPr lang="ru-RU" sz="1400" b="1" dirty="0" smtClean="0">
                <a:latin typeface="+mj-lt"/>
              </a:rPr>
              <a:t>. Иней. 1873 г. Музей </a:t>
            </a:r>
            <a:r>
              <a:rPr lang="ru-RU" sz="1400" b="1" dirty="0" err="1" smtClean="0">
                <a:latin typeface="+mj-lt"/>
              </a:rPr>
              <a:t>д’Орсе</a:t>
            </a:r>
            <a:r>
              <a:rPr lang="ru-RU" sz="1400" b="1" dirty="0" smtClean="0">
                <a:latin typeface="+mj-lt"/>
              </a:rPr>
              <a:t>, Париж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55576" y="476672"/>
            <a:ext cx="727280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Первая важная выставка импрессионистов проходила с 15 апреля по 15 мая 1874 года в мастерской фотографа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Надара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Там было представлено 30 художников, всего — 165 работ. Молодых художников упрекали в «незаконченности» и «неряшливости живописи», отсутствии вкуса и смысла в их работах, «покушении на истинное искусство», мятежных настроениях и даже аморальности.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Публика была не готова к живописи импрессионистов. Их высмеивали, ругали. А самое главное, ничего у них не покупали.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Даже название новому художественному направлению было дано в насмешку критиком Л.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Леруа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. </a:t>
            </a: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Impression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по</a:t>
            </a: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-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французски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впечатление. Так называлась картина Клода Моне «Впечатление. Восход солнца». Но определение утвердилось за новым художественным течением. </a:t>
            </a:r>
            <a:endParaRPr lang="ru-RU" dirty="0" smtClean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  <a:p>
            <a:pPr fontAlgn="base">
              <a:buNone/>
            </a:pP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820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   Самые известные его работы — виды Парижа. С широкими бульварами, суетной пестрой толпой. Ночью, днём, в разную погоду. В чем-то они перекликаются с сериями картин Клода Моне. Ночной воздух на картине “Бульвар Монмартр ночью” плавится от горящих фонарей и витрин.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  Пространство изображено планетарно. Улица не прямая, а как бы выгибающаяся дугой. Это делает вид обычного бульвара величественным.</a:t>
            </a:r>
          </a:p>
          <a:p>
            <a:endParaRPr lang="ru-RU" dirty="0"/>
          </a:p>
        </p:txBody>
      </p:sp>
      <p:pic>
        <p:nvPicPr>
          <p:cNvPr id="5" name="Рисунок 4" descr="Писсарро бульвар Монмартр ночью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564904"/>
            <a:ext cx="5760640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267744" y="260648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Альфред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Сислей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(1839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1899 гг.)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Ренуар портрет Сислея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4077444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5805264"/>
            <a:ext cx="4644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Пьер-Огюст Ренуар. Портрет Альфреда </a:t>
            </a:r>
            <a:r>
              <a:rPr lang="ru-RU" sz="1400" b="1" dirty="0" err="1" smtClean="0"/>
              <a:t>Сислея</a:t>
            </a:r>
            <a:r>
              <a:rPr lang="ru-RU" sz="1400" b="1" dirty="0" smtClean="0"/>
              <a:t>. 1868 г. Собрание фонда Эмиля </a:t>
            </a:r>
            <a:r>
              <a:rPr lang="ru-RU" sz="1400" b="1" dirty="0" err="1" smtClean="0"/>
              <a:t>Бюрле</a:t>
            </a:r>
            <a:r>
              <a:rPr lang="ru-RU" sz="1400" b="1" dirty="0" smtClean="0"/>
              <a:t>, Цюрих, Швейцария. </a:t>
            </a:r>
            <a:endParaRPr lang="ru-RU" sz="1400" b="1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4716016" y="1052736"/>
            <a:ext cx="39604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Альфред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Сислей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был человеком скромным и молчаливым. Такими же были и его пейзажи. Тихие, наполненные цветовым уютом.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Сислей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не любил внешних эффектов. Людей он тоже почти никогда не изображал.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683568" y="332656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Широкими мазками он писал подвижное небо и воду. Дома же выписывал более гладко. Это подчеркивало статичность материала. Как на его знаменитой картине “Наводнение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Порт-Марли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”.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 descr="Сислей наводнение в порт-Марли 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6192688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39752" y="60212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Альфред </a:t>
            </a:r>
            <a:r>
              <a:rPr lang="ru-RU" sz="1400" b="1" dirty="0" err="1" smtClean="0"/>
              <a:t>Сислей</a:t>
            </a:r>
            <a:r>
              <a:rPr lang="ru-RU" sz="1400" b="1" dirty="0" smtClean="0"/>
              <a:t>. Наводнение в </a:t>
            </a:r>
            <a:r>
              <a:rPr lang="ru-RU" sz="1400" b="1" dirty="0" err="1" smtClean="0"/>
              <a:t>Порт-Марли</a:t>
            </a:r>
            <a:r>
              <a:rPr lang="ru-RU" sz="1400" b="1" dirty="0" smtClean="0"/>
              <a:t>. 1877 г. Музей </a:t>
            </a:r>
            <a:r>
              <a:rPr lang="ru-RU" sz="1400" b="1" dirty="0" err="1" smtClean="0"/>
              <a:t>Д’Орсе</a:t>
            </a:r>
            <a:r>
              <a:rPr lang="ru-RU" sz="1400" b="1" dirty="0" smtClean="0"/>
              <a:t>, Париж.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23528" y="260648"/>
            <a:ext cx="82809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Сислей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особенно любил писать небо. С него он и начинал любую картину. Часто оно занимало большую часть холста.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изображении неба он также использовал разные мазки. Длинные помогали передать быстро движущееся предгрозовое небо. Лёгкие и тонкие передавали небо ясное и безоблачное.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envira-gallery-image-2221" descr="Картины Альфреда Сислея">
            <a:hlinkClick r:id="rId2" tooltip="&quot;Картины Альфреда Сислея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484252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envira-gallery-image-3742" descr="Систем мост в море">
            <a:hlinkClick r:id="rId4" tooltip="&quot;Альфред Сислей. Мост в Море. Утро.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852936"/>
            <a:ext cx="4932040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683568" y="620688"/>
            <a:ext cx="78123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Импрессионизм возник и сформировался в непростое время и был последним крупным художественным движением во Франции XIX века. Это помогло ему стать одним из важнейших явлений в искусстве последних столетий, положившим начало современному искусству. Несмотря на всё внутреннее разнообразие этого течения, всех его последователей - независимо от области работы, будь то музыка или живопись, - объединяло стремление к передаче эмоций, впечатлений, каждого мгновения жизни, каждого самого незначительного изменения окружающего мира.     Импрессионизм отрекся от рациональности, реальности и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музейности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» классического искусства и смог «открыть глаза» зрителям и слушателям на важность и прекрасную неповторимость каждого мгновения.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323528" y="476672"/>
            <a:ext cx="82809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Импрессионизм понятен и близок многим ценителям искусства. Интерес к нему не угасает и у современников. Многие молодые художники и сегодня создают полотна, наполненные игрой света и теней. Их талант превращает серую действительность будней в притягательное творение живописи. Используя холст, масло или акрил они пишут прозрачную воду, белый снег, ускользающие тени мазками синего, оранжевого, зеленого, красного, желтого и фиолетового.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Картины современных художников-импрессионистов, как и работы мэтров с мировым именем, прославляют красоту, непосредственность мировосприятия. Они наполнены положительной энергией, пленяют мерцающей яркостью красок и внутренней гармонией.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im0-tub-ru.yandex.net/i?id=8189a87fa96b23debcd28375e980f7f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141969" cy="5703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616530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Эжен</a:t>
            </a:r>
            <a:r>
              <a:rPr lang="ru-RU" dirty="0" smtClean="0"/>
              <a:t> </a:t>
            </a:r>
            <a:r>
              <a:rPr lang="ru-RU" dirty="0" err="1" smtClean="0"/>
              <a:t>Джей</a:t>
            </a:r>
            <a:r>
              <a:rPr lang="ru-RU" dirty="0" smtClean="0"/>
              <a:t> </a:t>
            </a:r>
            <a:r>
              <a:rPr lang="ru-RU" dirty="0" err="1" smtClean="0"/>
              <a:t>Папроски</a:t>
            </a:r>
            <a:r>
              <a:rPr lang="ru-RU" dirty="0" smtClean="0"/>
              <a:t>. США.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рабли в гава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338557" cy="34563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3933056"/>
            <a:ext cx="4134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Карен </a:t>
            </a:r>
            <a:r>
              <a:rPr lang="ru-RU" sz="1600" b="1" dirty="0" err="1" smtClean="0">
                <a:solidFill>
                  <a:srgbClr val="FF0000"/>
                </a:solidFill>
              </a:rPr>
              <a:t>Тарлтон</a:t>
            </a:r>
            <a:r>
              <a:rPr lang="ru-RU" sz="1600" b="1" dirty="0" smtClean="0">
                <a:solidFill>
                  <a:srgbClr val="FF0000"/>
                </a:solidFill>
              </a:rPr>
              <a:t> «Закат в гавани»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США.</a:t>
            </a:r>
          </a:p>
          <a:p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Бабочки на ма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4346156" cy="34932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587727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Дмитрий </a:t>
            </a:r>
            <a:r>
              <a:rPr lang="ru-RU" sz="1600" b="1" dirty="0" err="1" smtClean="0">
                <a:solidFill>
                  <a:srgbClr val="FF0000"/>
                </a:solidFill>
              </a:rPr>
              <a:t>Кустанович</a:t>
            </a:r>
            <a:r>
              <a:rPr lang="ru-RU" sz="1600" b="1" dirty="0" smtClean="0">
                <a:solidFill>
                  <a:srgbClr val="FF0000"/>
                </a:solidFill>
              </a:rPr>
              <a:t> «Маки и бабочки». Россия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Девушка в шляп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5570634" cy="30963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364502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Андре Кон «Девушка в красном». США</a:t>
            </a:r>
          </a:p>
        </p:txBody>
      </p:sp>
      <p:pic>
        <p:nvPicPr>
          <p:cNvPr id="56324" name="Picture 4" descr="https://cs3.livemaster.ru/zhurnalfoto/8/a/d/15101917130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12976"/>
            <a:ext cx="3931196" cy="39311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5805264"/>
            <a:ext cx="4531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Роберт Каган. Австралия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404664"/>
            <a:ext cx="7085587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6021288"/>
            <a:ext cx="675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Клод Моне. Впечатление. Восход солнца. 1872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     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     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Рассматривая шедевры импрессионизма, созданные мастерами этого направления, можно выделить их общие черты: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Конкретность места и времени действия. На импрессионистских картинах всегда запечатлено мгновение « здесь и сейчас», с учётом освещения, времени суток, погоды, угла зрения;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Акцент на главное( с точки зрения художника). Глядя на картины импрессионистов, зритель словно бросает вместе с ним взгляд в толпу или на природу, выхватывая из реальности краски, силуэты, эмоции, образы – но не сосредотачиваясь на деталях;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Сиюминутность. Возникает ощущение, что мир на картине живёт, люди идут, реки текут – и через мгновение изображение изменится;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Визуальные эффекты. Это ощущение подчёркивают блики, мерцание, трепетание, дрожь, рябь и другие « макеты» изменчивости.</a:t>
            </a:r>
          </a:p>
          <a:p>
            <a:pPr marL="274320" lvl="2" indent="-274320"/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611560" y="908721"/>
            <a:ext cx="7920880" cy="4249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     Центральными фигурами  этого направления были  Дега, Мане, Моне, </a:t>
            </a:r>
            <a:r>
              <a:rPr lang="ru-RU" sz="2800" b="1" u="sng" dirty="0" err="1" smtClean="0">
                <a:solidFill>
                  <a:srgbClr val="FF0000"/>
                </a:solidFill>
              </a:rPr>
              <a:t>Писсаро</a:t>
            </a:r>
            <a:r>
              <a:rPr lang="ru-RU" sz="2800" b="1" u="sng" dirty="0" smtClean="0">
                <a:solidFill>
                  <a:srgbClr val="FF0000"/>
                </a:solidFill>
              </a:rPr>
              <a:t>, Ренуар и </a:t>
            </a:r>
            <a:r>
              <a:rPr lang="ru-RU" sz="2800" b="1" u="sng" dirty="0" err="1" smtClean="0">
                <a:solidFill>
                  <a:srgbClr val="FF0000"/>
                </a:solidFill>
              </a:rPr>
              <a:t>Сислей</a:t>
            </a:r>
            <a:r>
              <a:rPr lang="ru-RU" sz="2800" b="1" u="sng" dirty="0" smtClean="0">
                <a:solidFill>
                  <a:srgbClr val="FF0000"/>
                </a:solidFill>
              </a:rPr>
              <a:t>, и вклад каждого из них  в его развитии уникален.</a:t>
            </a:r>
          </a:p>
        </p:txBody>
      </p:sp>
    </p:spTree>
    <p:extLst>
      <p:ext uri="{BB962C8B-B14F-4D97-AF65-F5344CB8AC3E}">
        <p14:creationId xmlns:p14="http://schemas.microsoft.com/office/powerpoint/2010/main" val="25661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332656"/>
            <a:ext cx="84604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Эдуард Мане (1832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1883 гг.)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Мане автопортрет с палитрой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3960440" cy="4629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5661248"/>
            <a:ext cx="385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Эдуард Мане. Автопортрет с палитрой. 1878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980728"/>
            <a:ext cx="46805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Мане был старше большинства импрессионистов. Он был их главным вдохновителем.</a:t>
            </a:r>
          </a:p>
          <a:p>
            <a:pPr fontAlgn="base"/>
            <a:r>
              <a:rPr lang="ru-RU" dirty="0" smtClean="0"/>
              <a:t>Сам Мане на роль лидера революционеров не претендовал. Он был светским человеком. Мечтал об официальных наградах.</a:t>
            </a:r>
          </a:p>
          <a:p>
            <a:pPr fontAlgn="base"/>
            <a:r>
              <a:rPr lang="ru-RU" dirty="0" smtClean="0"/>
              <a:t>Но признания он ждал очень долго. Публика желала видеть греческих богинь или натюрморты на худой конец, чтобы красиво смотрелись в столовой. Мане же хотел писать современную жизнь. Например, куртизанок.</a:t>
            </a:r>
          </a:p>
          <a:p>
            <a:pPr fontAlgn="base"/>
            <a:r>
              <a:rPr lang="ru-RU" dirty="0" smtClean="0"/>
              <a:t>В результате появился “Завтрак на траве”. Два денди отдыхают в обществе дам лёгкого поведения. Одна из них как ни в чем ни бывало сидит рядом с одетыми мужчинами.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не завтрак на траве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5562600" cy="431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5373216"/>
            <a:ext cx="4950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Эдуард Мане. Завтрак на траве. 1863 г. </a:t>
            </a:r>
            <a:r>
              <a:rPr lang="ru-RU" sz="1400" b="1" dirty="0" smtClean="0">
                <a:hlinkClick r:id="rId4"/>
              </a:rPr>
              <a:t>Музей </a:t>
            </a:r>
            <a:r>
              <a:rPr lang="ru-RU" sz="1400" b="1" dirty="0" err="1" smtClean="0">
                <a:hlinkClick r:id="rId4"/>
              </a:rPr>
              <a:t>д’Орсе</a:t>
            </a:r>
            <a:r>
              <a:rPr lang="ru-RU" sz="1400" b="1" dirty="0" smtClean="0"/>
              <a:t>, Париж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332656"/>
            <a:ext cx="302433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 smtClean="0">
                <a:solidFill>
                  <a:srgbClr val="0070C0"/>
                </a:solidFill>
              </a:rPr>
              <a:t>“Завтрак на траве” обвинили в </a:t>
            </a:r>
            <a:r>
              <a:rPr lang="ru-RU" sz="1600" b="1" dirty="0" err="1" smtClean="0">
                <a:solidFill>
                  <a:srgbClr val="0070C0"/>
                </a:solidFill>
              </a:rPr>
              <a:t>вульгар-ности</a:t>
            </a:r>
            <a:r>
              <a:rPr lang="ru-RU" sz="1600" b="1" dirty="0" smtClean="0">
                <a:solidFill>
                  <a:srgbClr val="0070C0"/>
                </a:solidFill>
              </a:rPr>
              <a:t>. Мане пробовал считаться со вкусами публики. Писал </a:t>
            </a:r>
            <a:r>
              <a:rPr lang="ru-RU" sz="1600" b="1" dirty="0" err="1" smtClean="0">
                <a:solidFill>
                  <a:srgbClr val="0070C0"/>
                </a:solidFill>
              </a:rPr>
              <a:t>порт-реты</a:t>
            </a:r>
            <a:r>
              <a:rPr lang="ru-RU" sz="1600" b="1" dirty="0" smtClean="0">
                <a:solidFill>
                  <a:srgbClr val="0070C0"/>
                </a:solidFill>
              </a:rPr>
              <a:t> на заказ. Но из этого ничего не вышло.</a:t>
            </a:r>
          </a:p>
          <a:p>
            <a:pPr fontAlgn="base"/>
            <a:r>
              <a:rPr lang="ru-RU" sz="1600" b="1" dirty="0" smtClean="0">
                <a:solidFill>
                  <a:srgbClr val="0070C0"/>
                </a:solidFill>
              </a:rPr>
              <a:t>Поэтому он продолжал экспериментировать. Например, с цветом. Он не пытался изобразить так называемый природный колорит. Если серо-бурая вода ему виделась ярко-синей, то он и изображал ее ярко-синей.</a:t>
            </a:r>
          </a:p>
          <a:p>
            <a:pPr fontAlgn="base"/>
            <a:r>
              <a:rPr lang="ru-RU" sz="1600" b="1" dirty="0" smtClean="0">
                <a:solidFill>
                  <a:srgbClr val="0070C0"/>
                </a:solidFill>
              </a:rPr>
              <a:t>Это, конечно, </a:t>
            </a:r>
            <a:r>
              <a:rPr lang="ru-RU" sz="1600" b="1" dirty="0" err="1" smtClean="0">
                <a:solidFill>
                  <a:srgbClr val="0070C0"/>
                </a:solidFill>
              </a:rPr>
              <a:t>раз-дражало</a:t>
            </a:r>
            <a:r>
              <a:rPr lang="ru-RU" sz="1600" b="1" dirty="0" smtClean="0">
                <a:solidFill>
                  <a:srgbClr val="0070C0"/>
                </a:solidFill>
              </a:rPr>
              <a:t> публику. «Ведь даже </a:t>
            </a:r>
            <a:r>
              <a:rPr lang="ru-RU" sz="1600" b="1" dirty="0" err="1" smtClean="0">
                <a:solidFill>
                  <a:srgbClr val="0070C0"/>
                </a:solidFill>
              </a:rPr>
              <a:t>Среди-земное</a:t>
            </a:r>
            <a:r>
              <a:rPr lang="ru-RU" sz="1600" b="1" dirty="0" smtClean="0">
                <a:solidFill>
                  <a:srgbClr val="0070C0"/>
                </a:solidFill>
              </a:rPr>
              <a:t> море не может похвастаться такой синевой, как вода у Мане» – язвили они.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не Аржантей 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5239072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5877272"/>
            <a:ext cx="63367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Эдуард Мане. </a:t>
            </a:r>
            <a:r>
              <a:rPr lang="ru-RU" sz="1400" b="1" dirty="0" err="1" smtClean="0"/>
              <a:t>Аржантей</a:t>
            </a:r>
            <a:r>
              <a:rPr lang="ru-RU" sz="1400" b="1" dirty="0" smtClean="0"/>
              <a:t>. 1874 г. </a:t>
            </a:r>
          </a:p>
          <a:p>
            <a:r>
              <a:rPr lang="ru-RU" sz="1400" b="1" dirty="0" smtClean="0"/>
              <a:t>Музей изящных искусств, Турне, Бельгия.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404664"/>
            <a:ext cx="34563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solidFill>
                  <a:srgbClr val="0070C0"/>
                </a:solidFill>
              </a:rPr>
              <a:t>     Но факт остаётся фактом. Мане в корне изменил предназначение живописи. Картина становилась воплощением индивидуальности художника, который пишет так, как ему заблагорассудится. Забыв о шаблонах и традициях.</a:t>
            </a:r>
          </a:p>
          <a:p>
            <a:pPr fontAlgn="base"/>
            <a:r>
              <a:rPr lang="ru-RU" b="1" dirty="0" smtClean="0">
                <a:solidFill>
                  <a:srgbClr val="0070C0"/>
                </a:solidFill>
              </a:rPr>
              <a:t>Новаторства ему долго не прощали. Признания дождался только под конец жизни. Но оно уже было ему не нужно. Он мучительно угасал от неизлечимой болезни.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664</TotalTime>
  <Words>2455</Words>
  <Application>Microsoft Office PowerPoint</Application>
  <PresentationFormat>Экран (4:3)</PresentationFormat>
  <Paragraphs>127</Paragraphs>
  <Slides>38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Аспект</vt:lpstr>
      <vt:lpstr>  Презентация по теме: Импрессионизм – волшебный мир солнечного света и радости.</vt:lpstr>
      <vt:lpstr>Импрессионизм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теме: Импрессионизм – волшебный мир солнечного света и радости.</dc:title>
  <dc:creator>Татьяна</dc:creator>
  <cp:lastModifiedBy>Татьяна</cp:lastModifiedBy>
  <cp:revision>71</cp:revision>
  <dcterms:created xsi:type="dcterms:W3CDTF">2019-12-24T09:27:32Z</dcterms:created>
  <dcterms:modified xsi:type="dcterms:W3CDTF">2021-05-12T09:58:03Z</dcterms:modified>
</cp:coreProperties>
</file>