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61" r:id="rId4"/>
    <p:sldId id="262" r:id="rId5"/>
    <p:sldId id="287" r:id="rId6"/>
    <p:sldId id="263" r:id="rId7"/>
    <p:sldId id="264" r:id="rId8"/>
    <p:sldId id="281" r:id="rId9"/>
    <p:sldId id="265" r:id="rId10"/>
    <p:sldId id="266" r:id="rId11"/>
    <p:sldId id="267" r:id="rId12"/>
    <p:sldId id="268" r:id="rId13"/>
    <p:sldId id="269" r:id="rId14"/>
    <p:sldId id="284" r:id="rId15"/>
    <p:sldId id="288" r:id="rId16"/>
    <p:sldId id="270" r:id="rId17"/>
    <p:sldId id="271" r:id="rId18"/>
    <p:sldId id="272" r:id="rId19"/>
    <p:sldId id="273" r:id="rId20"/>
    <p:sldId id="275" r:id="rId21"/>
    <p:sldId id="276" r:id="rId22"/>
    <p:sldId id="285" r:id="rId23"/>
    <p:sldId id="277" r:id="rId24"/>
    <p:sldId id="278" r:id="rId25"/>
    <p:sldId id="279" r:id="rId26"/>
    <p:sldId id="280" r:id="rId27"/>
    <p:sldId id="28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E9848AE7-D078-43BA-BDFC-6E364022AB84}" type="datetimeFigureOut">
              <a:rPr lang="ru-RU" smtClean="0"/>
              <a:pPr/>
              <a:t>15.03.2013</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407D935C-07C4-4BE4-9E19-A4239227A63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9848AE7-D078-43BA-BDFC-6E364022AB84}" type="datetimeFigureOut">
              <a:rPr lang="ru-RU" smtClean="0"/>
              <a:pPr/>
              <a:t>15.03.2013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07D935C-07C4-4BE4-9E19-A4239227A63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9848AE7-D078-43BA-BDFC-6E364022AB84}" type="datetimeFigureOut">
              <a:rPr lang="ru-RU" smtClean="0"/>
              <a:pPr/>
              <a:t>15.03.2013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07D935C-07C4-4BE4-9E19-A4239227A63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9848AE7-D078-43BA-BDFC-6E364022AB84}" type="datetimeFigureOut">
              <a:rPr lang="ru-RU" smtClean="0"/>
              <a:pPr/>
              <a:t>15.03.2013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07D935C-07C4-4BE4-9E19-A4239227A63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9848AE7-D078-43BA-BDFC-6E364022AB84}" type="datetimeFigureOut">
              <a:rPr lang="ru-RU" smtClean="0"/>
              <a:pPr/>
              <a:t>15.03.2013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07D935C-07C4-4BE4-9E19-A4239227A63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9848AE7-D078-43BA-BDFC-6E364022AB84}" type="datetimeFigureOut">
              <a:rPr lang="ru-RU" smtClean="0"/>
              <a:pPr/>
              <a:t>15.03.2013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07D935C-07C4-4BE4-9E19-A4239227A63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9848AE7-D078-43BA-BDFC-6E364022AB84}" type="datetimeFigureOut">
              <a:rPr lang="ru-RU" smtClean="0"/>
              <a:pPr/>
              <a:t>15.03.2013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07D935C-07C4-4BE4-9E19-A4239227A63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9848AE7-D078-43BA-BDFC-6E364022AB84}" type="datetimeFigureOut">
              <a:rPr lang="ru-RU" smtClean="0"/>
              <a:pPr/>
              <a:t>15.03.2013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07D935C-07C4-4BE4-9E19-A4239227A63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9848AE7-D078-43BA-BDFC-6E364022AB84}" type="datetimeFigureOut">
              <a:rPr lang="ru-RU" smtClean="0"/>
              <a:pPr/>
              <a:t>15.03.2013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07D935C-07C4-4BE4-9E19-A4239227A63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9848AE7-D078-43BA-BDFC-6E364022AB84}" type="datetimeFigureOut">
              <a:rPr lang="ru-RU" smtClean="0"/>
              <a:pPr/>
              <a:t>15.03.2013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07D935C-07C4-4BE4-9E19-A4239227A63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E9848AE7-D078-43BA-BDFC-6E364022AB84}" type="datetimeFigureOut">
              <a:rPr lang="ru-RU" smtClean="0"/>
              <a:pPr/>
              <a:t>15.03.2013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407D935C-07C4-4BE4-9E19-A4239227A63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9848AE7-D078-43BA-BDFC-6E364022AB84}" type="datetimeFigureOut">
              <a:rPr lang="ru-RU" smtClean="0"/>
              <a:pPr/>
              <a:t>15.03.2013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07D935C-07C4-4BE4-9E19-A4239227A63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1952" y="3244334"/>
            <a:ext cx="1000082" cy="369332"/>
          </a:xfrm>
          <a:prstGeom prst="rect">
            <a:avLst/>
          </a:prstGeom>
        </p:spPr>
        <p:txBody>
          <a:bodyPr wrap="none">
            <a:spAutoFit/>
          </a:bodyPr>
          <a:lstStyle/>
          <a:p>
            <a:pPr algn="ctr"/>
            <a:r>
              <a:rPr lang="ru-RU" dirty="0" smtClean="0">
                <a:solidFill>
                  <a:schemeClr val="bg1"/>
                </a:solidFill>
                <a:latin typeface="Times New Roman" pitchFamily="18" charset="0"/>
                <a:cs typeface="Times New Roman" pitchFamily="18" charset="0"/>
              </a:rPr>
              <a:t>Церковь</a:t>
            </a:r>
            <a:endParaRPr lang="ru-RU" dirty="0">
              <a:solidFill>
                <a:schemeClr val="bg1"/>
              </a:solidFill>
              <a:latin typeface="Times New Roman" pitchFamily="18" charset="0"/>
              <a:cs typeface="Times New Roman" pitchFamily="18" charset="0"/>
            </a:endParaRPr>
          </a:p>
        </p:txBody>
      </p:sp>
      <p:sp>
        <p:nvSpPr>
          <p:cNvPr id="4" name="Прямоугольник 3"/>
          <p:cNvSpPr/>
          <p:nvPr/>
        </p:nvSpPr>
        <p:spPr>
          <a:xfrm>
            <a:off x="2915816" y="4941168"/>
            <a:ext cx="3956718" cy="369332"/>
          </a:xfrm>
          <a:prstGeom prst="rect">
            <a:avLst/>
          </a:prstGeom>
        </p:spPr>
        <p:txBody>
          <a:bodyPr wrap="square">
            <a:spAutoFit/>
          </a:bodyPr>
          <a:lstStyle/>
          <a:p>
            <a:pPr algn="ctr"/>
            <a:r>
              <a:rPr lang="en-US" dirty="0" smtClean="0">
                <a:solidFill>
                  <a:schemeClr val="bg1"/>
                </a:solidFill>
                <a:latin typeface="Times New Roman" pitchFamily="18" charset="0"/>
                <a:cs typeface="Times New Roman" pitchFamily="18" charset="0"/>
              </a:rPr>
              <a:t>                                                                                                       </a:t>
            </a:r>
            <a:endParaRPr lang="ru-RU" dirty="0">
              <a:solidFill>
                <a:schemeClr val="bg1"/>
              </a:solidFill>
              <a:latin typeface="Times New Roman" pitchFamily="18" charset="0"/>
              <a:cs typeface="Times New Roman" pitchFamily="18" charset="0"/>
            </a:endParaRPr>
          </a:p>
        </p:txBody>
      </p:sp>
      <p:sp>
        <p:nvSpPr>
          <p:cNvPr id="26626" name="Rectangle 2"/>
          <p:cNvSpPr>
            <a:spLocks noChangeArrowheads="1"/>
          </p:cNvSpPr>
          <p:nvPr/>
        </p:nvSpPr>
        <p:spPr bwMode="auto">
          <a:xfrm>
            <a:off x="0" y="-1648833"/>
            <a:ext cx="184731" cy="37548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9" name="Заголовок 8"/>
          <p:cNvSpPr>
            <a:spLocks noGrp="1"/>
          </p:cNvSpPr>
          <p:nvPr>
            <p:ph type="ctrTitle"/>
          </p:nvPr>
        </p:nvSpPr>
        <p:spPr>
          <a:xfrm>
            <a:off x="914400" y="4869160"/>
            <a:ext cx="7772400" cy="1988840"/>
          </a:xfrm>
        </p:spPr>
        <p:txBody>
          <a:bodyPr/>
          <a:lstStyle/>
          <a:p>
            <a:pPr algn="ctr"/>
            <a:r>
              <a:rPr lang="ru-RU" dirty="0" smtClean="0"/>
              <a:t>«Архитектура русского барокко»</a:t>
            </a:r>
            <a:endParaRPr lang="ru-RU" dirty="0"/>
          </a:p>
        </p:txBody>
      </p:sp>
      <p:sp>
        <p:nvSpPr>
          <p:cNvPr id="10" name="Подзаголовок 9"/>
          <p:cNvSpPr>
            <a:spLocks noGrp="1"/>
          </p:cNvSpPr>
          <p:nvPr>
            <p:ph type="subTitle" idx="1"/>
          </p:nvPr>
        </p:nvSpPr>
        <p:spPr>
          <a:xfrm>
            <a:off x="914400" y="3068960"/>
            <a:ext cx="7772400" cy="1872208"/>
          </a:xfrm>
        </p:spPr>
        <p:txBody>
          <a:bodyPr/>
          <a:lstStyle/>
          <a:p>
            <a:pPr algn="ctr"/>
            <a:r>
              <a:rPr lang="ru-RU" sz="4000" dirty="0" smtClean="0"/>
              <a:t>Тема программы. Русская культура в эпоху Просвещения.</a:t>
            </a:r>
          </a:p>
          <a:p>
            <a:endParaRPr lang="ru-RU" dirty="0"/>
          </a:p>
        </p:txBody>
      </p:sp>
      <p:pic>
        <p:nvPicPr>
          <p:cNvPr id="13" name="Picture 4" descr="50[1]"/>
          <p:cNvPicPr>
            <a:picLocks noChangeAspect="1" noChangeArrowheads="1"/>
          </p:cNvPicPr>
          <p:nvPr/>
        </p:nvPicPr>
        <p:blipFill>
          <a:blip r:embed="rId2" cstate="print"/>
          <a:srcRect/>
          <a:stretch>
            <a:fillRect/>
          </a:stretch>
        </p:blipFill>
        <p:spPr bwMode="auto">
          <a:xfrm>
            <a:off x="827584" y="116632"/>
            <a:ext cx="1584325" cy="2089150"/>
          </a:xfrm>
          <a:prstGeom prst="rect">
            <a:avLst/>
          </a:prstGeom>
          <a:noFill/>
          <a:ln w="9525">
            <a:noFill/>
            <a:miter lim="800000"/>
            <a:headEnd/>
            <a:tailEnd/>
          </a:ln>
        </p:spPr>
      </p:pic>
      <p:pic>
        <p:nvPicPr>
          <p:cNvPr id="14" name="Picture 7" descr="image1222[1]"/>
          <p:cNvPicPr>
            <a:picLocks noChangeAspect="1" noChangeArrowheads="1"/>
          </p:cNvPicPr>
          <p:nvPr/>
        </p:nvPicPr>
        <p:blipFill>
          <a:blip r:embed="rId3" cstate="print"/>
          <a:srcRect/>
          <a:stretch>
            <a:fillRect/>
          </a:stretch>
        </p:blipFill>
        <p:spPr bwMode="auto">
          <a:xfrm>
            <a:off x="2195736" y="548680"/>
            <a:ext cx="1916682" cy="2319569"/>
          </a:xfrm>
          <a:prstGeom prst="rect">
            <a:avLst/>
          </a:prstGeom>
          <a:noFill/>
          <a:ln w="9525">
            <a:noFill/>
            <a:miter lim="800000"/>
            <a:headEnd/>
            <a:tailEnd/>
          </a:ln>
        </p:spPr>
      </p:pic>
      <p:pic>
        <p:nvPicPr>
          <p:cNvPr id="15" name="Picture 6" descr="Строг_(13)[1]"/>
          <p:cNvPicPr>
            <a:picLocks noChangeAspect="1" noChangeArrowheads="1"/>
          </p:cNvPicPr>
          <p:nvPr/>
        </p:nvPicPr>
        <p:blipFill>
          <a:blip r:embed="rId4" cstate="print"/>
          <a:srcRect/>
          <a:stretch>
            <a:fillRect/>
          </a:stretch>
        </p:blipFill>
        <p:spPr bwMode="auto">
          <a:xfrm>
            <a:off x="3779912" y="0"/>
            <a:ext cx="1854200" cy="1733550"/>
          </a:xfrm>
          <a:prstGeom prst="rect">
            <a:avLst/>
          </a:prstGeom>
          <a:noFill/>
          <a:ln w="9525">
            <a:noFill/>
            <a:miter lim="800000"/>
            <a:headEnd/>
            <a:tailEnd/>
          </a:ln>
        </p:spPr>
      </p:pic>
      <p:pic>
        <p:nvPicPr>
          <p:cNvPr id="16" name="Picture 13" descr="0_a265_51590981_XL[1]"/>
          <p:cNvPicPr>
            <a:picLocks noChangeAspect="1" noChangeArrowheads="1"/>
          </p:cNvPicPr>
          <p:nvPr/>
        </p:nvPicPr>
        <p:blipFill>
          <a:blip r:embed="rId5" cstate="print"/>
          <a:srcRect/>
          <a:stretch>
            <a:fillRect/>
          </a:stretch>
        </p:blipFill>
        <p:spPr>
          <a:xfrm>
            <a:off x="5580112" y="692696"/>
            <a:ext cx="3024188" cy="21875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3657600" y="5876925"/>
            <a:ext cx="5486400" cy="804863"/>
          </a:xfrm>
        </p:spPr>
        <p:txBody>
          <a:bodyPr>
            <a:normAutofit fontScale="77500" lnSpcReduction="20000"/>
          </a:bodyPr>
          <a:lstStyle/>
          <a:p>
            <a:endParaRPr lang="en-US" sz="1800" b="1" dirty="0" smtClean="0"/>
          </a:p>
          <a:p>
            <a:endParaRPr lang="en-US" sz="1800" b="1" dirty="0" smtClean="0"/>
          </a:p>
          <a:p>
            <a:r>
              <a:rPr lang="ru-RU" sz="1800" b="1" dirty="0" err="1" smtClean="0"/>
              <a:t>Доминико</a:t>
            </a:r>
            <a:r>
              <a:rPr lang="ru-RU" sz="1800" b="1" dirty="0" smtClean="0"/>
              <a:t> </a:t>
            </a:r>
            <a:r>
              <a:rPr lang="ru-RU" sz="1800" b="1" dirty="0" err="1" smtClean="0"/>
              <a:t>Трезини</a:t>
            </a:r>
            <a:r>
              <a:rPr lang="ru-RU" sz="1800" b="1" dirty="0" smtClean="0"/>
              <a:t>. Здание «Двенадцати коллегий». </a:t>
            </a:r>
            <a:endParaRPr lang="ru-RU" sz="1800" b="1" dirty="0"/>
          </a:p>
        </p:txBody>
      </p:sp>
      <p:pic>
        <p:nvPicPr>
          <p:cNvPr id="5" name="Рисунок 4" descr="http://www.saletur.ru/galery/tfoto_sights/big/5977.jpg"/>
          <p:cNvPicPr/>
          <p:nvPr/>
        </p:nvPicPr>
        <p:blipFill>
          <a:blip r:embed="rId2" cstate="print"/>
          <a:srcRect/>
          <a:stretch>
            <a:fillRect/>
          </a:stretch>
        </p:blipFill>
        <p:spPr bwMode="auto">
          <a:xfrm>
            <a:off x="1115616" y="980728"/>
            <a:ext cx="7416824" cy="5400600"/>
          </a:xfrm>
          <a:prstGeom prst="rect">
            <a:avLst/>
          </a:prstGeom>
          <a:noFill/>
          <a:ln w="9525">
            <a:noFill/>
            <a:miter lim="800000"/>
            <a:headEnd/>
            <a:tailEnd/>
          </a:ln>
        </p:spPr>
      </p:pic>
      <p:sp>
        <p:nvSpPr>
          <p:cNvPr id="6" name="Прямоугольник 5"/>
          <p:cNvSpPr/>
          <p:nvPr/>
        </p:nvSpPr>
        <p:spPr>
          <a:xfrm>
            <a:off x="827584" y="188641"/>
            <a:ext cx="7992888" cy="830997"/>
          </a:xfrm>
          <a:prstGeom prst="rect">
            <a:avLst/>
          </a:prstGeom>
        </p:spPr>
        <p:txBody>
          <a:bodyPr wrap="square">
            <a:spAutoFit/>
          </a:bodyPr>
          <a:lstStyle/>
          <a:p>
            <a:r>
              <a:rPr lang="ru-RU" sz="1600" dirty="0" smtClean="0"/>
              <a:t>Так как Петербург мыслился как столица, довелось строить </a:t>
            </a:r>
            <a:r>
              <a:rPr lang="ru-RU" sz="1600" dirty="0" err="1" smtClean="0"/>
              <a:t>Трезини</a:t>
            </a:r>
            <a:r>
              <a:rPr lang="ru-RU" sz="1600" dirty="0" smtClean="0"/>
              <a:t> и здания государственных учреждений. В 1722 г. на Васильевском острове заложили фундамент здания Двенадцати коллегий. Почти на 400 м протянулось оно севера на юг. </a:t>
            </a:r>
            <a:endParaRPr lang="ru-RU"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mp;Kcy;&amp;acy;&amp;rcy;&amp;tcy;&amp;icy;&amp;ncy;&amp;kcy;&amp;acy; 60 &amp;icy;&amp;zcy; 1918"/>
          <p:cNvPicPr>
            <a:picLocks noGrp="1"/>
          </p:cNvPicPr>
          <p:nvPr>
            <p:ph type="pic" idx="4294967295"/>
          </p:nvPr>
        </p:nvPicPr>
        <p:blipFill>
          <a:blip r:embed="rId2" cstate="print"/>
          <a:srcRect t="12643" b="12643"/>
          <a:stretch>
            <a:fillRect/>
          </a:stretch>
        </p:blipFill>
        <p:spPr bwMode="auto">
          <a:xfrm>
            <a:off x="467544" y="1268760"/>
            <a:ext cx="8136903" cy="5040560"/>
          </a:xfrm>
          <a:prstGeom prst="rect">
            <a:avLst/>
          </a:prstGeom>
          <a:noFill/>
          <a:ln w="9525">
            <a:noFill/>
            <a:miter lim="800000"/>
            <a:headEnd/>
            <a:tailEnd/>
          </a:ln>
        </p:spPr>
      </p:pic>
      <p:sp>
        <p:nvSpPr>
          <p:cNvPr id="4" name="Текст 3"/>
          <p:cNvSpPr>
            <a:spLocks noGrp="1"/>
          </p:cNvSpPr>
          <p:nvPr>
            <p:ph type="body" sz="half" idx="4294967295"/>
          </p:nvPr>
        </p:nvSpPr>
        <p:spPr>
          <a:xfrm>
            <a:off x="3657600" y="5661025"/>
            <a:ext cx="5486400" cy="1196975"/>
          </a:xfrm>
        </p:spPr>
        <p:txBody>
          <a:bodyPr>
            <a:normAutofit fontScale="92500" lnSpcReduction="20000"/>
          </a:bodyPr>
          <a:lstStyle/>
          <a:p>
            <a:endParaRPr lang="ru-RU" dirty="0" smtClean="0"/>
          </a:p>
          <a:p>
            <a:endParaRPr lang="ru-RU" dirty="0"/>
          </a:p>
          <a:p>
            <a:r>
              <a:rPr lang="ru-RU" sz="1600" b="1" dirty="0" err="1" smtClean="0"/>
              <a:t>Доминико</a:t>
            </a:r>
            <a:r>
              <a:rPr lang="ru-RU" sz="1600" b="1" dirty="0" smtClean="0"/>
              <a:t> </a:t>
            </a:r>
            <a:r>
              <a:rPr lang="ru-RU" sz="1600" b="1" dirty="0" err="1" smtClean="0"/>
              <a:t>Трезини</a:t>
            </a:r>
            <a:r>
              <a:rPr lang="ru-RU" sz="1600" b="1" dirty="0" smtClean="0"/>
              <a:t>. Кунсткамера.</a:t>
            </a:r>
            <a:endParaRPr lang="ru-RU" sz="1600" b="1" dirty="0"/>
          </a:p>
        </p:txBody>
      </p:sp>
      <p:sp>
        <p:nvSpPr>
          <p:cNvPr id="15361" name="Rectangle 1"/>
          <p:cNvSpPr>
            <a:spLocks noChangeArrowheads="1"/>
          </p:cNvSpPr>
          <p:nvPr/>
        </p:nvSpPr>
        <p:spPr bwMode="auto">
          <a:xfrm>
            <a:off x="467544" y="473126"/>
            <a:ext cx="806489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Из построек Петровского  времени сохранились Кунсткамера (первый русский музей) , домик Петра</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Меньшиковский</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дворец</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а также дворцы павильоны пригородов, прилегающих к Финскому заливу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www.megabook.ru/MObjects2/data/pict2007/06m0964.jpg"/>
          <p:cNvPicPr>
            <a:picLocks noGrp="1"/>
          </p:cNvPicPr>
          <p:nvPr>
            <p:ph type="pic" idx="4294967295"/>
          </p:nvPr>
        </p:nvPicPr>
        <p:blipFill>
          <a:blip r:embed="rId2" cstate="print"/>
          <a:srcRect l="49" r="49"/>
          <a:stretch>
            <a:fillRect/>
          </a:stretch>
        </p:blipFill>
        <p:spPr bwMode="auto">
          <a:xfrm>
            <a:off x="1115616" y="548680"/>
            <a:ext cx="7026275" cy="5256212"/>
          </a:xfrm>
          <a:prstGeom prst="rect">
            <a:avLst/>
          </a:prstGeom>
          <a:noFill/>
          <a:ln w="9525">
            <a:noFill/>
            <a:miter lim="800000"/>
            <a:headEnd/>
            <a:tailEnd/>
          </a:ln>
        </p:spPr>
      </p:pic>
      <p:sp>
        <p:nvSpPr>
          <p:cNvPr id="4" name="Текст 3"/>
          <p:cNvSpPr>
            <a:spLocks noGrp="1"/>
          </p:cNvSpPr>
          <p:nvPr>
            <p:ph type="body" sz="half" idx="4294967295"/>
          </p:nvPr>
        </p:nvSpPr>
        <p:spPr>
          <a:xfrm>
            <a:off x="1187624" y="5877272"/>
            <a:ext cx="6858000" cy="685800"/>
          </a:xfrm>
        </p:spPr>
        <p:txBody>
          <a:bodyPr>
            <a:normAutofit fontScale="25000" lnSpcReduction="20000"/>
          </a:bodyPr>
          <a:lstStyle/>
          <a:p>
            <a:endParaRPr lang="ru-RU" dirty="0" smtClean="0"/>
          </a:p>
          <a:p>
            <a:endParaRPr lang="ru-RU" dirty="0"/>
          </a:p>
          <a:p>
            <a:pPr algn="ctr"/>
            <a:r>
              <a:rPr lang="ru-RU" sz="7200" b="1" dirty="0" smtClean="0"/>
              <a:t>Летний дворец Петра</a:t>
            </a:r>
            <a:r>
              <a:rPr lang="en-US" sz="7200" b="1" dirty="0" smtClean="0"/>
              <a:t> I. </a:t>
            </a:r>
            <a:r>
              <a:rPr lang="ru-RU" sz="7200" b="1" dirty="0" smtClean="0"/>
              <a:t>Домик Петра</a:t>
            </a:r>
            <a:r>
              <a:rPr lang="en-US" sz="7200" b="1" dirty="0"/>
              <a:t>.</a:t>
            </a:r>
            <a:endParaRPr lang="ru-RU" sz="7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www.onlinereg.ru/scar-iasc-ipy2008/mensh.jpg"/>
          <p:cNvPicPr>
            <a:picLocks noGrp="1"/>
          </p:cNvPicPr>
          <p:nvPr>
            <p:ph type="pic" idx="4294967295"/>
          </p:nvPr>
        </p:nvPicPr>
        <p:blipFill>
          <a:blip r:embed="rId2" cstate="print"/>
          <a:srcRect/>
          <a:stretch>
            <a:fillRect/>
          </a:stretch>
        </p:blipFill>
        <p:spPr bwMode="auto">
          <a:xfrm>
            <a:off x="1259632" y="332656"/>
            <a:ext cx="6883400" cy="5553075"/>
          </a:xfrm>
          <a:prstGeom prst="rect">
            <a:avLst/>
          </a:prstGeom>
          <a:noFill/>
          <a:ln w="9525">
            <a:noFill/>
            <a:miter lim="800000"/>
            <a:headEnd/>
            <a:tailEnd/>
          </a:ln>
        </p:spPr>
      </p:pic>
      <p:sp>
        <p:nvSpPr>
          <p:cNvPr id="4" name="Текст 3"/>
          <p:cNvSpPr>
            <a:spLocks noGrp="1"/>
          </p:cNvSpPr>
          <p:nvPr>
            <p:ph type="body" sz="half" idx="4294967295"/>
          </p:nvPr>
        </p:nvSpPr>
        <p:spPr>
          <a:xfrm>
            <a:off x="0" y="5876925"/>
            <a:ext cx="8604448" cy="804863"/>
          </a:xfrm>
        </p:spPr>
        <p:txBody>
          <a:bodyPr>
            <a:normAutofit fontScale="92500" lnSpcReduction="20000"/>
          </a:bodyPr>
          <a:lstStyle/>
          <a:p>
            <a:endParaRPr lang="en-US" dirty="0" smtClean="0"/>
          </a:p>
          <a:p>
            <a:pPr algn="ctr"/>
            <a:r>
              <a:rPr lang="ru-RU" sz="1900" b="1" dirty="0" err="1" smtClean="0"/>
              <a:t>Меньшиковский</a:t>
            </a:r>
            <a:r>
              <a:rPr lang="ru-RU" sz="1900" b="1" dirty="0" smtClean="0"/>
              <a:t> дворец.</a:t>
            </a:r>
            <a:endParaRPr lang="ru-RU" sz="19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otari_-_portret_arkhitektora_bartolomeo_rastrelli[1]"/>
          <p:cNvPicPr>
            <a:picLocks noChangeAspect="1" noChangeArrowheads="1"/>
          </p:cNvPicPr>
          <p:nvPr/>
        </p:nvPicPr>
        <p:blipFill>
          <a:blip r:embed="rId2" cstate="print"/>
          <a:srcRect/>
          <a:stretch>
            <a:fillRect/>
          </a:stretch>
        </p:blipFill>
        <p:spPr bwMode="auto">
          <a:xfrm>
            <a:off x="4788024" y="548680"/>
            <a:ext cx="4176464" cy="5354150"/>
          </a:xfrm>
          <a:prstGeom prst="rect">
            <a:avLst/>
          </a:prstGeom>
          <a:noFill/>
          <a:ln w="9525">
            <a:noFill/>
            <a:miter lim="800000"/>
            <a:headEnd/>
            <a:tailEnd/>
          </a:ln>
        </p:spPr>
      </p:pic>
      <p:sp>
        <p:nvSpPr>
          <p:cNvPr id="53250" name="Rectangle 2"/>
          <p:cNvSpPr>
            <a:spLocks noChangeArrowheads="1"/>
          </p:cNvSpPr>
          <p:nvPr/>
        </p:nvSpPr>
        <p:spPr bwMode="auto">
          <a:xfrm>
            <a:off x="611560" y="469709"/>
            <a:ext cx="4104456"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 началу 40-х годов 18 века развитие промышленности, науки и техники сопровождалось расцветом культуры и, в особенности, архитектуры, свидетельствовавшей о возросшем могуществе Российской империи. В России барокко расцвело в полную мощь. </a:t>
            </a:r>
          </a:p>
          <a:p>
            <a:pPr lvl="0"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монархиях, как правило, архитектурные пристрастия определяются вкусами и желаниями властелина. Так при Петре I в архитектуре ценилась основательность и почти пуританская простота, а женщины у власти позволили развиваться барокко пышному, как оборки и рюши их платьев. Наступило время гения ликующего барокко —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Бартоломео</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Растрелли.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Текст 3"/>
          <p:cNvSpPr txBox="1">
            <a:spLocks/>
          </p:cNvSpPr>
          <p:nvPr/>
        </p:nvSpPr>
        <p:spPr>
          <a:xfrm>
            <a:off x="4067944" y="5805264"/>
            <a:ext cx="5580112" cy="792088"/>
          </a:xfrm>
          <a:prstGeom prst="rect">
            <a:avLst/>
          </a:prstGeom>
        </p:spPr>
        <p:txBody>
          <a:bodyPr vert="horz">
            <a:normAutofit fontScale="325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ru-RU" sz="30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ru-RU" sz="30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ru-RU" sz="6400" b="1" i="0" u="none" strike="noStrike" kern="1200" cap="none" spc="0" normalizeH="0" baseline="0" noProof="0" dirty="0" err="1" smtClean="0">
                <a:ln>
                  <a:noFill/>
                </a:ln>
                <a:solidFill>
                  <a:schemeClr val="tx1"/>
                </a:solidFill>
                <a:effectLst/>
                <a:uLnTx/>
                <a:uFillTx/>
                <a:latin typeface="+mn-lt"/>
                <a:ea typeface="+mn-ea"/>
                <a:cs typeface="+mn-cs"/>
              </a:rPr>
              <a:t>Франческо</a:t>
            </a:r>
            <a:r>
              <a:rPr kumimoji="0" lang="ru-RU" sz="64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6400" b="1" i="0" u="none" strike="noStrike" kern="1200" cap="none" spc="0" normalizeH="0" baseline="0" noProof="0" dirty="0" err="1" smtClean="0">
                <a:ln>
                  <a:noFill/>
                </a:ln>
                <a:solidFill>
                  <a:schemeClr val="tx1"/>
                </a:solidFill>
                <a:effectLst/>
                <a:uLnTx/>
                <a:uFillTx/>
                <a:latin typeface="+mn-lt"/>
                <a:ea typeface="+mn-ea"/>
                <a:cs typeface="+mn-cs"/>
              </a:rPr>
              <a:t>Бартоломео</a:t>
            </a:r>
            <a:r>
              <a:rPr kumimoji="0" lang="ru-RU" sz="6400" b="1" i="0" u="none" strike="noStrike" kern="1200" cap="none" spc="0" normalizeH="0" baseline="0" noProof="0" dirty="0" smtClean="0">
                <a:ln>
                  <a:noFill/>
                </a:ln>
                <a:solidFill>
                  <a:schemeClr val="tx1"/>
                </a:solidFill>
                <a:effectLst/>
                <a:uLnTx/>
                <a:uFillTx/>
                <a:latin typeface="+mn-lt"/>
                <a:ea typeface="+mn-ea"/>
                <a:cs typeface="+mn-cs"/>
              </a:rPr>
              <a:t> Растрелли</a:t>
            </a:r>
            <a:endParaRPr kumimoji="0" lang="ru-RU" sz="6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dscf2829[1]"/>
          <p:cNvPicPr>
            <a:picLocks noChangeAspect="1" noChangeArrowheads="1"/>
          </p:cNvPicPr>
          <p:nvPr/>
        </p:nvPicPr>
        <p:blipFill>
          <a:blip r:embed="rId2" cstate="print"/>
          <a:srcRect t="12332" b="12332"/>
          <a:stretch>
            <a:fillRect/>
          </a:stretch>
        </p:blipFill>
        <p:spPr bwMode="auto">
          <a:xfrm>
            <a:off x="251520" y="1340768"/>
            <a:ext cx="8778240" cy="4816128"/>
          </a:xfrm>
          <a:prstGeom prst="rect">
            <a:avLst/>
          </a:prstGeom>
          <a:noFill/>
          <a:ln w="9525">
            <a:noFill/>
            <a:miter lim="800000"/>
            <a:headEnd/>
            <a:tailEnd/>
          </a:ln>
        </p:spPr>
      </p:pic>
      <p:sp>
        <p:nvSpPr>
          <p:cNvPr id="4" name="Прямоугольник 3"/>
          <p:cNvSpPr/>
          <p:nvPr/>
        </p:nvSpPr>
        <p:spPr>
          <a:xfrm>
            <a:off x="395536" y="188641"/>
            <a:ext cx="8424936" cy="861774"/>
          </a:xfrm>
          <a:prstGeom prst="rect">
            <a:avLst/>
          </a:prstGeom>
        </p:spPr>
        <p:txBody>
          <a:bodyPr wrap="square">
            <a:spAutoFit/>
          </a:bodyPr>
          <a:lstStyle/>
          <a:p>
            <a:r>
              <a:rPr lang="ru-RU" dirty="0" smtClean="0"/>
              <a:t> </a:t>
            </a:r>
            <a:r>
              <a:rPr lang="ru-RU" sz="1600" dirty="0" smtClean="0"/>
              <a:t>В странах католических – барокко пышное, декоративное, торжественное. </a:t>
            </a:r>
            <a:r>
              <a:rPr lang="ru-RU" sz="1600" dirty="0" err="1" smtClean="0"/>
              <a:t>Бартоломео</a:t>
            </a:r>
            <a:r>
              <a:rPr lang="ru-RU" sz="1600" dirty="0" smtClean="0"/>
              <a:t> </a:t>
            </a:r>
            <a:r>
              <a:rPr lang="ru-RU" sz="1600" dirty="0" smtClean="0"/>
              <a:t>Растрелли, </a:t>
            </a:r>
            <a:r>
              <a:rPr lang="ru-RU" sz="1600" dirty="0" smtClean="0"/>
              <a:t>добавил в него </a:t>
            </a:r>
            <a:r>
              <a:rPr lang="ru-RU" sz="1600" dirty="0" smtClean="0"/>
              <a:t>масштабности, монументальности и в </a:t>
            </a:r>
            <a:r>
              <a:rPr lang="ru-RU" sz="1600" dirty="0" smtClean="0"/>
              <a:t>то же </a:t>
            </a:r>
            <a:r>
              <a:rPr lang="ru-RU" sz="1600" dirty="0" smtClean="0"/>
              <a:t>время </a:t>
            </a:r>
            <a:r>
              <a:rPr lang="ru-RU" sz="1600" dirty="0" smtClean="0"/>
              <a:t>жизнерадостности,  </a:t>
            </a:r>
            <a:r>
              <a:rPr lang="ru-RU" sz="1600" dirty="0" smtClean="0"/>
              <a:t>идущих от теремной традиции раскраски. </a:t>
            </a:r>
            <a:endParaRPr lang="ru-RU" sz="1600" dirty="0"/>
          </a:p>
        </p:txBody>
      </p:sp>
      <p:sp>
        <p:nvSpPr>
          <p:cNvPr id="5" name="Прямоугольник 4"/>
          <p:cNvSpPr/>
          <p:nvPr/>
        </p:nvSpPr>
        <p:spPr>
          <a:xfrm>
            <a:off x="2286000" y="3105835"/>
            <a:ext cx="4572000" cy="3693319"/>
          </a:xfrm>
          <a:prstGeom prst="rect">
            <a:avLst/>
          </a:prstGeom>
        </p:spPr>
        <p:txBody>
          <a:bodyPr>
            <a:spAutoFit/>
          </a:bodyPr>
          <a:lstStyle/>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r>
              <a:rPr lang="ru-RU" b="1" dirty="0" smtClean="0"/>
              <a:t>Б</a:t>
            </a:r>
            <a:r>
              <a:rPr lang="ru-RU" b="1" dirty="0" smtClean="0"/>
              <a:t>. Растрелли. </a:t>
            </a:r>
            <a:r>
              <a:rPr lang="ru-RU" b="1" dirty="0" err="1" smtClean="0"/>
              <a:t>Воронцовский</a:t>
            </a:r>
            <a:r>
              <a:rPr lang="ru-RU" b="1" dirty="0" smtClean="0"/>
              <a:t> дворец. </a:t>
            </a:r>
            <a:endParaRPr lang="en-US" b="1" dirty="0" smtClean="0"/>
          </a:p>
          <a:p>
            <a:pPr algn="ctr"/>
            <a:r>
              <a:rPr lang="ru-RU" b="1" dirty="0" smtClean="0"/>
              <a:t>1749-1757гг</a:t>
            </a:r>
            <a:r>
              <a:rPr lang="ru-RU" b="1" dirty="0" smtClean="0"/>
              <a:t>.</a:t>
            </a:r>
            <a:endParaRPr lang="ru-RU"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2699792" y="6172200"/>
            <a:ext cx="5129808" cy="685800"/>
          </a:xfrm>
        </p:spPr>
        <p:txBody>
          <a:bodyPr>
            <a:normAutofit/>
          </a:bodyPr>
          <a:lstStyle/>
          <a:p>
            <a:r>
              <a:rPr lang="ru-RU" sz="1800" b="1" i="1" dirty="0"/>
              <a:t>Дворец Марли в Петергофе</a:t>
            </a:r>
            <a:endParaRPr lang="ru-RU" sz="1800" dirty="0"/>
          </a:p>
        </p:txBody>
      </p:sp>
      <p:pic>
        <p:nvPicPr>
          <p:cNvPr id="5" name="Рисунок 4" descr="http://i067.radikal.ru/0810/6b/8236ebe98f57.jpg"/>
          <p:cNvPicPr/>
          <p:nvPr/>
        </p:nvPicPr>
        <p:blipFill>
          <a:blip r:embed="rId2" cstate="print"/>
          <a:srcRect/>
          <a:stretch>
            <a:fillRect/>
          </a:stretch>
        </p:blipFill>
        <p:spPr bwMode="auto">
          <a:xfrm>
            <a:off x="1043608" y="1052736"/>
            <a:ext cx="7272808" cy="4968552"/>
          </a:xfrm>
          <a:prstGeom prst="rect">
            <a:avLst/>
          </a:prstGeom>
          <a:noFill/>
          <a:ln w="9525">
            <a:noFill/>
            <a:miter lim="800000"/>
            <a:headEnd/>
            <a:tailEnd/>
          </a:ln>
        </p:spPr>
      </p:pic>
      <p:sp>
        <p:nvSpPr>
          <p:cNvPr id="12289" name="Rectangle 1"/>
          <p:cNvSpPr>
            <a:spLocks noChangeArrowheads="1"/>
          </p:cNvSpPr>
          <p:nvPr/>
        </p:nvSpPr>
        <p:spPr bwMode="auto">
          <a:xfrm>
            <a:off x="755576" y="233981"/>
            <a:ext cx="83884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Дочь Петра I Елизавета Петровна, придя к власти, повелела Растрелли перестроить Петергофский загородный увеселительный дворец.</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www.russlandjournal.de/uploads/tx_templavoila/peterhof-marly.jpg"/>
          <p:cNvPicPr/>
          <p:nvPr/>
        </p:nvPicPr>
        <p:blipFill>
          <a:blip r:embed="rId2" cstate="print"/>
          <a:srcRect/>
          <a:stretch>
            <a:fillRect/>
          </a:stretch>
        </p:blipFill>
        <p:spPr bwMode="auto">
          <a:xfrm>
            <a:off x="971600" y="404664"/>
            <a:ext cx="7560840"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1331640" y="5733256"/>
            <a:ext cx="6858000" cy="685800"/>
          </a:xfrm>
        </p:spPr>
        <p:txBody>
          <a:bodyPr>
            <a:normAutofit fontScale="77500" lnSpcReduction="20000"/>
          </a:bodyPr>
          <a:lstStyle/>
          <a:p>
            <a:endParaRPr lang="ru-RU" dirty="0"/>
          </a:p>
          <a:p>
            <a:r>
              <a:rPr lang="ru-RU" sz="1900" b="1" dirty="0" smtClean="0"/>
              <a:t>Дворец </a:t>
            </a:r>
            <a:r>
              <a:rPr lang="ru-RU" sz="1900" b="1" dirty="0" err="1" smtClean="0"/>
              <a:t>Монплезир</a:t>
            </a:r>
            <a:r>
              <a:rPr lang="ru-RU" sz="1900" b="1" dirty="0" smtClean="0"/>
              <a:t> в Петергофе</a:t>
            </a:r>
          </a:p>
          <a:p>
            <a:endParaRPr lang="ru-RU" dirty="0" smtClean="0"/>
          </a:p>
        </p:txBody>
      </p:sp>
      <p:pic>
        <p:nvPicPr>
          <p:cNvPr id="5" name="Рисунок 4" descr="http://www.golubkatour.ru/image/piter_29.jpg"/>
          <p:cNvPicPr/>
          <p:nvPr/>
        </p:nvPicPr>
        <p:blipFill>
          <a:blip r:embed="rId2" cstate="print"/>
          <a:srcRect/>
          <a:stretch>
            <a:fillRect/>
          </a:stretch>
        </p:blipFill>
        <p:spPr bwMode="auto">
          <a:xfrm>
            <a:off x="971600" y="404664"/>
            <a:ext cx="7200800"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1403648" y="5805264"/>
            <a:ext cx="6858000" cy="648072"/>
          </a:xfrm>
        </p:spPr>
        <p:txBody>
          <a:bodyPr>
            <a:normAutofit fontScale="25000" lnSpcReduction="20000"/>
          </a:bodyPr>
          <a:lstStyle/>
          <a:p>
            <a:endParaRPr lang="ru-RU" dirty="0" smtClean="0"/>
          </a:p>
          <a:p>
            <a:endParaRPr lang="ru-RU" dirty="0"/>
          </a:p>
          <a:p>
            <a:r>
              <a:rPr lang="en-US" sz="7200" b="1" dirty="0" smtClean="0"/>
              <a:t>                                  </a:t>
            </a:r>
            <a:r>
              <a:rPr lang="ru-RU" sz="7200" b="1" dirty="0" smtClean="0"/>
              <a:t>Эрмитаж </a:t>
            </a:r>
            <a:r>
              <a:rPr lang="ru-RU" sz="7200" b="1" dirty="0" smtClean="0"/>
              <a:t>в Петергофе</a:t>
            </a:r>
            <a:endParaRPr lang="ru-RU" sz="7200" b="1" dirty="0"/>
          </a:p>
        </p:txBody>
      </p:sp>
      <p:pic>
        <p:nvPicPr>
          <p:cNvPr id="5" name="Рисунок 4" descr="&amp;Kcy;&amp;acy;&amp;rcy;&amp;tcy;&amp;icy;&amp;ncy;&amp;kcy;&amp;acy; 104 &amp;icy;&amp;zcy; 5373"/>
          <p:cNvPicPr/>
          <p:nvPr/>
        </p:nvPicPr>
        <p:blipFill>
          <a:blip r:embed="rId2" cstate="print"/>
          <a:srcRect/>
          <a:stretch>
            <a:fillRect/>
          </a:stretch>
        </p:blipFill>
        <p:spPr bwMode="auto">
          <a:xfrm>
            <a:off x="1475656" y="260648"/>
            <a:ext cx="6192688"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D:\Лена\Презентации\#07\07-картинки\37\p4.jpg"/>
          <p:cNvPicPr>
            <a:picLocks noGrp="1" noChangeAspect="1" noChangeArrowheads="1"/>
          </p:cNvPicPr>
          <p:nvPr>
            <p:ph type="pic" idx="4294967295"/>
          </p:nvPr>
        </p:nvPicPr>
        <p:blipFill>
          <a:blip r:embed="rId2" cstate="print"/>
          <a:srcRect l="507" r="507"/>
          <a:stretch>
            <a:fillRect/>
          </a:stretch>
        </p:blipFill>
        <p:spPr bwMode="auto">
          <a:xfrm>
            <a:off x="4788024" y="188640"/>
            <a:ext cx="3887788" cy="5870575"/>
          </a:xfrm>
          <a:prstGeom prst="rect">
            <a:avLst/>
          </a:prstGeom>
          <a:noFill/>
          <a:ln w="9525">
            <a:noFill/>
            <a:miter lim="800000"/>
            <a:headEnd/>
            <a:tailEnd/>
          </a:ln>
        </p:spPr>
      </p:pic>
      <p:sp>
        <p:nvSpPr>
          <p:cNvPr id="24577" name="Rectangle 1"/>
          <p:cNvSpPr>
            <a:spLocks noGrp="1" noChangeArrowheads="1"/>
          </p:cNvSpPr>
          <p:nvPr>
            <p:ph type="body" sz="half" idx="4294967295"/>
          </p:nvPr>
        </p:nvSpPr>
        <p:spPr bwMode="auto">
          <a:xfrm>
            <a:off x="179512" y="512922"/>
            <a:ext cx="442753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архитектуры барокко (Л. Бернини, Ф.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Борромини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Италии, Б.Ф. Растрелли в России) характерны пространственный размах, слитность, текучесть сложных, обычно криволинейных форм, динамизм, пышность,  причудливость.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Часто встречаются развернутые масштабные </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колоннады</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изобилие скульптуры на фасадах и в интерьерах, </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волюты</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большое число раскреповок, лучковые фасады с раскреповкой в середине, рустованные колонны и</a:t>
            </a:r>
            <a:r>
              <a:rPr kumimoji="0" lang="ru-RU"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пилястры</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Купола приобретают сложные формы, часто они многоярусны, как у собора Св. Петра в Риме.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Характерные детали барокко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теламоны</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кариатиды, маскароны</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Преобладающие и модные цвета: </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приглушенные пастельные тона; красный, розовый, белый, голубой с желтым акцентом.</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Линии:</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причудливый выпукло-вогнутый асимметричный рисунок; в формах полуокружность, прямоугольник, овал; вертикальные линии колонн; выраженное горизонтальное членение.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Формы: </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сводчатые, куполообразные, прямоугольные; башни, балконы, эркеры.</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b10[1]"/>
          <p:cNvPicPr>
            <a:picLocks noChangeAspect="1" noChangeArrowheads="1"/>
          </p:cNvPicPr>
          <p:nvPr/>
        </p:nvPicPr>
        <p:blipFill>
          <a:blip r:embed="rId2" cstate="print"/>
          <a:srcRect/>
          <a:stretch>
            <a:fillRect/>
          </a:stretch>
        </p:blipFill>
        <p:spPr bwMode="auto">
          <a:xfrm>
            <a:off x="539552" y="1868392"/>
            <a:ext cx="8130460" cy="4989608"/>
          </a:xfrm>
          <a:prstGeom prst="rect">
            <a:avLst/>
          </a:prstGeom>
          <a:noFill/>
          <a:ln w="9525">
            <a:noFill/>
            <a:miter lim="800000"/>
            <a:headEnd/>
            <a:tailEnd/>
          </a:ln>
        </p:spPr>
      </p:pic>
      <p:sp>
        <p:nvSpPr>
          <p:cNvPr id="7169" name="Rectangle 1"/>
          <p:cNvSpPr>
            <a:spLocks noChangeArrowheads="1"/>
          </p:cNvSpPr>
          <p:nvPr/>
        </p:nvSpPr>
        <p:spPr bwMode="auto">
          <a:xfrm>
            <a:off x="0" y="74711"/>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1" name="Rectangle 3"/>
          <p:cNvSpPr>
            <a:spLocks noChangeArrowheads="1"/>
          </p:cNvSpPr>
          <p:nvPr/>
        </p:nvSpPr>
        <p:spPr bwMode="auto">
          <a:xfrm>
            <a:off x="323528" y="113541"/>
            <a:ext cx="882047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Заложены дворец и парк были еще при Петре I, а значит, здесь все подчинено морю</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От моря к центральному ковшу-бассейну с фигурой Самсона, разрывающего пасть льву — символу победы русского богатыря над шведским львом (лев на гербе Швеции), шел прямой, как стрела, канал, по сторонам которого небольшие фонтаны, чередуясь с темными елями, образовали центральную аллею.</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Вот она — главная ось всего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петергофского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ансамбля, она делит надвое парк. Большой каскад, низвергающийся по трем уступам - террасам, начинается от середины дворца, венчающего естественную гряду.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0" y="1150938"/>
            <a:ext cx="6858000" cy="685800"/>
          </a:xfrm>
        </p:spPr>
        <p:txBody>
          <a:bodyPr>
            <a:normAutofit fontScale="25000" lnSpcReduction="20000"/>
          </a:bodyPr>
          <a:lstStyle/>
          <a:p>
            <a:endParaRPr lang="ru-RU" dirty="0" smtClean="0"/>
          </a:p>
          <a:p>
            <a:endParaRPr lang="ru-RU" dirty="0"/>
          </a:p>
          <a:p>
            <a:pPr algn="ctr">
              <a:defRPr/>
            </a:pPr>
            <a:endParaRPr lang="ru-RU" sz="2300" b="1" dirty="0" smtClean="0">
              <a:solidFill>
                <a:schemeClr val="tx2"/>
              </a:solidFill>
            </a:endParaRPr>
          </a:p>
          <a:p>
            <a:pPr algn="ctr">
              <a:defRPr/>
            </a:pPr>
            <a:r>
              <a:rPr lang="ru-RU" sz="2900" b="1" dirty="0" smtClean="0">
                <a:solidFill>
                  <a:schemeClr val="tx2"/>
                </a:solidFill>
              </a:rPr>
              <a:t>Екатерининский </a:t>
            </a:r>
            <a:r>
              <a:rPr lang="ru-RU" sz="2900" b="1" dirty="0">
                <a:solidFill>
                  <a:schemeClr val="tx2"/>
                </a:solidFill>
              </a:rPr>
              <a:t>дворец в Царском селе, арх.Ф.Растрелли</a:t>
            </a:r>
            <a:endParaRPr lang="ru-RU" sz="2900" b="1" dirty="0"/>
          </a:p>
          <a:p>
            <a:pPr>
              <a:defRPr/>
            </a:pPr>
            <a:endParaRPr lang="ru-RU" sz="2900" dirty="0"/>
          </a:p>
          <a:p>
            <a:endParaRPr lang="ru-RU" dirty="0"/>
          </a:p>
        </p:txBody>
      </p:sp>
      <p:pic>
        <p:nvPicPr>
          <p:cNvPr id="5" name="Picture 7" descr="p00051[1]"/>
          <p:cNvPicPr>
            <a:picLocks noChangeAspect="1" noChangeArrowheads="1"/>
          </p:cNvPicPr>
          <p:nvPr/>
        </p:nvPicPr>
        <p:blipFill>
          <a:blip r:embed="rId2" cstate="print"/>
          <a:srcRect/>
          <a:stretch>
            <a:fillRect/>
          </a:stretch>
        </p:blipFill>
        <p:spPr bwMode="auto">
          <a:xfrm>
            <a:off x="1043608" y="1694777"/>
            <a:ext cx="7231622" cy="5163223"/>
          </a:xfrm>
          <a:prstGeom prst="rect">
            <a:avLst/>
          </a:prstGeom>
          <a:noFill/>
          <a:ln w="9525">
            <a:noFill/>
            <a:miter lim="800000"/>
            <a:headEnd/>
            <a:tailEnd/>
          </a:ln>
        </p:spPr>
      </p:pic>
      <p:sp>
        <p:nvSpPr>
          <p:cNvPr id="6145" name="Rectangle 1"/>
          <p:cNvSpPr>
            <a:spLocks noChangeArrowheads="1"/>
          </p:cNvSpPr>
          <p:nvPr/>
        </p:nvSpPr>
        <p:spPr bwMode="auto">
          <a:xfrm>
            <a:off x="251520" y="103576"/>
            <a:ext cx="88924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Наиболее ярко гений Растрелли-декоратора проявился в Царском Селе. Там он с поистине российским размахом показал, что может дать его удивительная фантазия, помноженная на виртуозное мастерство сотен исполнителей.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отличие от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петергофского</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 преимуществу увеселительного, дворцу в Царском Селе предстояло стать парадной загородной резиденцией императрицы.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 весне 1756 г. новый дворец Елизаветы Петровны был готов.</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User\Desktop\фото\2006\P7050026.JPG"/>
          <p:cNvPicPr>
            <a:picLocks noChangeAspect="1" noChangeArrowheads="1"/>
          </p:cNvPicPr>
          <p:nvPr/>
        </p:nvPicPr>
        <p:blipFill>
          <a:blip r:embed="rId2" cstate="print"/>
          <a:srcRect/>
          <a:stretch>
            <a:fillRect/>
          </a:stretch>
        </p:blipFill>
        <p:spPr bwMode="auto">
          <a:xfrm>
            <a:off x="2051720" y="0"/>
            <a:ext cx="513151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0" y="1150938"/>
            <a:ext cx="6858000" cy="685800"/>
          </a:xfrm>
        </p:spPr>
        <p:txBody>
          <a:bodyPr>
            <a:normAutofit/>
          </a:bodyPr>
          <a:lstStyle/>
          <a:p>
            <a:endParaRPr lang="ru-RU" dirty="0" smtClean="0"/>
          </a:p>
          <a:p>
            <a:endParaRPr lang="ru-RU" dirty="0"/>
          </a:p>
        </p:txBody>
      </p:sp>
      <p:pic>
        <p:nvPicPr>
          <p:cNvPr id="5" name="Picture 1" descr="D:\Лена\Презентации\#07\07-картинки\37\77099058_Atlantuy.jpg"/>
          <p:cNvPicPr>
            <a:picLocks noChangeAspect="1" noChangeArrowheads="1"/>
          </p:cNvPicPr>
          <p:nvPr/>
        </p:nvPicPr>
        <p:blipFill>
          <a:blip r:embed="rId2" cstate="print"/>
          <a:srcRect/>
          <a:stretch>
            <a:fillRect/>
          </a:stretch>
        </p:blipFill>
        <p:spPr bwMode="auto">
          <a:xfrm>
            <a:off x="467544" y="188640"/>
            <a:ext cx="8028011" cy="5328592"/>
          </a:xfrm>
          <a:prstGeom prst="rect">
            <a:avLst/>
          </a:prstGeom>
          <a:noFill/>
          <a:ln w="9525">
            <a:noFill/>
            <a:miter lim="800000"/>
            <a:headEnd/>
            <a:tailEnd/>
          </a:ln>
        </p:spPr>
      </p:pic>
      <p:sp>
        <p:nvSpPr>
          <p:cNvPr id="6" name="Прямоугольник 5"/>
          <p:cNvSpPr/>
          <p:nvPr/>
        </p:nvSpPr>
        <p:spPr>
          <a:xfrm>
            <a:off x="2339752" y="5589240"/>
            <a:ext cx="4572000" cy="646331"/>
          </a:xfrm>
          <a:prstGeom prst="rect">
            <a:avLst/>
          </a:prstGeom>
        </p:spPr>
        <p:txBody>
          <a:bodyPr wrap="square">
            <a:spAutoFit/>
          </a:bodyPr>
          <a:lstStyle/>
          <a:p>
            <a:r>
              <a:rPr lang="ru-RU" b="1" dirty="0" smtClean="0"/>
              <a:t>Б.Ф.Растрелли. Атланты. Екатерининский дворец.</a:t>
            </a:r>
            <a:endParaRPr lang="ru-RU"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1331640" y="5661248"/>
            <a:ext cx="6048672" cy="1008112"/>
          </a:xfrm>
        </p:spPr>
        <p:txBody>
          <a:bodyPr>
            <a:normAutofit/>
          </a:bodyPr>
          <a:lstStyle/>
          <a:p>
            <a:pPr algn="ctr"/>
            <a:endParaRPr lang="en-US" sz="1600" b="1" dirty="0" smtClean="0"/>
          </a:p>
          <a:p>
            <a:pPr lvl="3" algn="ctr">
              <a:buNone/>
            </a:pPr>
            <a:r>
              <a:rPr lang="ru-RU" sz="1800" b="1" dirty="0" smtClean="0"/>
              <a:t>Б.Ф</a:t>
            </a:r>
            <a:r>
              <a:rPr lang="ru-RU" sz="1800" b="1" dirty="0" smtClean="0"/>
              <a:t>. Растрелли. Анфилада парадных залов Екатерининского дворца.</a:t>
            </a:r>
          </a:p>
          <a:p>
            <a:endParaRPr lang="ru-RU" dirty="0" smtClean="0"/>
          </a:p>
        </p:txBody>
      </p:sp>
      <p:pic>
        <p:nvPicPr>
          <p:cNvPr id="5" name="Picture 1" descr="D:\Лена\Презентации\#07\07-картинки\37\0_77b5f_47cae86c_XL.jpg"/>
          <p:cNvPicPr>
            <a:picLocks noChangeAspect="1" noChangeArrowheads="1"/>
          </p:cNvPicPr>
          <p:nvPr/>
        </p:nvPicPr>
        <p:blipFill>
          <a:blip r:embed="rId2" cstate="print"/>
          <a:srcRect/>
          <a:stretch>
            <a:fillRect/>
          </a:stretch>
        </p:blipFill>
        <p:spPr bwMode="auto">
          <a:xfrm>
            <a:off x="2627784" y="188640"/>
            <a:ext cx="3501578" cy="5625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pb-4[1]"/>
          <p:cNvPicPr>
            <a:picLocks noGrp="1" noChangeAspect="1" noChangeArrowheads="1"/>
          </p:cNvPicPr>
          <p:nvPr>
            <p:ph type="pic" idx="4294967295"/>
          </p:nvPr>
        </p:nvPicPr>
        <p:blipFill>
          <a:blip r:embed="rId2" cstate="print"/>
          <a:srcRect t="11033" b="11033"/>
          <a:stretch>
            <a:fillRect/>
          </a:stretch>
        </p:blipFill>
        <p:spPr bwMode="auto">
          <a:xfrm>
            <a:off x="827584" y="2585968"/>
            <a:ext cx="7560840" cy="4272032"/>
          </a:xfrm>
          <a:prstGeom prst="rect">
            <a:avLst/>
          </a:prstGeom>
          <a:noFill/>
          <a:ln w="9525">
            <a:noFill/>
            <a:miter lim="800000"/>
            <a:headEnd/>
            <a:tailEnd/>
          </a:ln>
        </p:spPr>
      </p:pic>
      <p:sp>
        <p:nvSpPr>
          <p:cNvPr id="4" name="Текст 3"/>
          <p:cNvSpPr>
            <a:spLocks noGrp="1"/>
          </p:cNvSpPr>
          <p:nvPr>
            <p:ph type="body" sz="half" idx="4294967295"/>
          </p:nvPr>
        </p:nvSpPr>
        <p:spPr>
          <a:xfrm>
            <a:off x="0" y="5367338"/>
            <a:ext cx="5586413" cy="1157287"/>
          </a:xfrm>
        </p:spPr>
        <p:txBody>
          <a:bodyPr>
            <a:normAutofit/>
          </a:bodyPr>
          <a:lstStyle/>
          <a:p>
            <a:endParaRPr lang="ru-RU" dirty="0" smtClean="0"/>
          </a:p>
          <a:p>
            <a:endParaRPr lang="ru-RU" dirty="0"/>
          </a:p>
          <a:p>
            <a:endParaRPr lang="ru-RU" dirty="0"/>
          </a:p>
        </p:txBody>
      </p:sp>
      <p:sp>
        <p:nvSpPr>
          <p:cNvPr id="6" name="Rectangle 3"/>
          <p:cNvSpPr>
            <a:spLocks noChangeArrowheads="1"/>
          </p:cNvSpPr>
          <p:nvPr/>
        </p:nvSpPr>
        <p:spPr bwMode="auto">
          <a:xfrm>
            <a:off x="251520" y="190493"/>
            <a:ext cx="849694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Богомольная Елизавета поговаривала, что под старость уйдет в монастырь, и повелела для этой цели отстроить Воскресенский Новодевичий монастырь. Известен он сейчас как Смольный. Учитывая жизнелюбие заказчицы, Растрелли задумал построить монастырь пышным, как дворец. При всем при том храм монастыря должен был быть традиционно пятиглавым.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 сожалению, весь проект застройки осуществлен не был.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Растрелли исполнил желание Елизаветы Петровны иметь пятиглавый собор.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модели малые главки еще находятся на некотором расстоянии от центрального купола, но в ходе строительства архитектор изменил проект и примкнул эти главки-башенки к барабану главного, параболической формы купола.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Украшен собор с особенной пышностью. По мысли автора, он весь должен был сверкать: белые детали на синем, лазурном, фоне стен, обилие позолоты на капителях, картушах и гирляндах, на куполах и главках.</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0" y="1150938"/>
            <a:ext cx="6858000" cy="685800"/>
          </a:xfrm>
        </p:spPr>
        <p:txBody>
          <a:bodyPr>
            <a:normAutofit fontScale="40000" lnSpcReduction="20000"/>
          </a:bodyPr>
          <a:lstStyle/>
          <a:p>
            <a:endParaRPr lang="ru-RU" dirty="0" smtClean="0"/>
          </a:p>
          <a:p>
            <a:endParaRPr lang="ru-RU" dirty="0"/>
          </a:p>
          <a:p>
            <a:pPr algn="ctr"/>
            <a:r>
              <a:rPr lang="ru-RU" sz="1800" b="1" dirty="0" smtClean="0"/>
              <a:t>Зимний дворец</a:t>
            </a:r>
            <a:endParaRPr lang="ru-RU" sz="1800" b="1" dirty="0"/>
          </a:p>
        </p:txBody>
      </p:sp>
      <p:pic>
        <p:nvPicPr>
          <p:cNvPr id="5" name="Picture 11" descr="100_1239"/>
          <p:cNvPicPr>
            <a:picLocks noChangeAspect="1" noChangeArrowheads="1"/>
          </p:cNvPicPr>
          <p:nvPr/>
        </p:nvPicPr>
        <p:blipFill>
          <a:blip r:embed="rId2" cstate="print"/>
          <a:srcRect/>
          <a:stretch>
            <a:fillRect/>
          </a:stretch>
        </p:blipFill>
        <p:spPr>
          <a:xfrm>
            <a:off x="971600" y="260648"/>
            <a:ext cx="7046455" cy="5284843"/>
          </a:xfrm>
          <a:prstGeom prst="rect">
            <a:avLst/>
          </a:prstGeom>
          <a:noFill/>
        </p:spPr>
      </p:pic>
      <p:sp>
        <p:nvSpPr>
          <p:cNvPr id="6" name="Прямоугольник 5"/>
          <p:cNvSpPr/>
          <p:nvPr/>
        </p:nvSpPr>
        <p:spPr>
          <a:xfrm>
            <a:off x="1043608" y="5657671"/>
            <a:ext cx="6840760" cy="923330"/>
          </a:xfrm>
          <a:prstGeom prst="rect">
            <a:avLst/>
          </a:prstGeom>
        </p:spPr>
        <p:txBody>
          <a:bodyPr wrap="square">
            <a:spAutoFit/>
          </a:bodyPr>
          <a:lstStyle/>
          <a:p>
            <a:r>
              <a:rPr lang="ru-RU" dirty="0" smtClean="0"/>
              <a:t> И еще одно творение Растрелли вошло в сокровищницу мировой культуры. Это бывший Зимний дворец, ныне — здание Государственного Эрмитажа. </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0" y="1150938"/>
            <a:ext cx="6858000" cy="685800"/>
          </a:xfrm>
        </p:spPr>
        <p:txBody>
          <a:bodyPr>
            <a:normAutofit fontScale="40000" lnSpcReduction="20000"/>
          </a:bodyPr>
          <a:lstStyle/>
          <a:p>
            <a:endParaRPr lang="ru-RU" dirty="0" smtClean="0"/>
          </a:p>
          <a:p>
            <a:endParaRPr lang="ru-RU" dirty="0"/>
          </a:p>
          <a:p>
            <a:pPr algn="ctr"/>
            <a:r>
              <a:rPr lang="ru-RU" sz="1800" b="1" dirty="0" smtClean="0"/>
              <a:t>Зимний дворец</a:t>
            </a:r>
            <a:endParaRPr lang="ru-RU" sz="1800" b="1" dirty="0"/>
          </a:p>
        </p:txBody>
      </p:sp>
      <p:pic>
        <p:nvPicPr>
          <p:cNvPr id="5" name="Picture 11" descr="100_1239"/>
          <p:cNvPicPr>
            <a:picLocks noChangeAspect="1" noChangeArrowheads="1"/>
          </p:cNvPicPr>
          <p:nvPr/>
        </p:nvPicPr>
        <p:blipFill>
          <a:blip r:embed="rId2" cstate="print"/>
          <a:stretch>
            <a:fillRect/>
          </a:stretch>
        </p:blipFill>
        <p:spPr>
          <a:xfrm>
            <a:off x="467544" y="1124744"/>
            <a:ext cx="8208912" cy="4289819"/>
          </a:xfrm>
          <a:prstGeom prst="rect">
            <a:avLst/>
          </a:prstGeom>
          <a:noFill/>
        </p:spPr>
      </p:pic>
      <p:sp>
        <p:nvSpPr>
          <p:cNvPr id="1025" name="Rectangle 1"/>
          <p:cNvSpPr>
            <a:spLocks noChangeArrowheads="1"/>
          </p:cNvSpPr>
          <p:nvPr/>
        </p:nvSpPr>
        <p:spPr bwMode="auto">
          <a:xfrm>
            <a:off x="539552" y="355895"/>
            <a:ext cx="82089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Грандиозный дворец должен был олицетворять величие и силу России. Растрелли умело связал объем дворца со всей прилегающей частью города.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big_tse.jpeg"/>
          <p:cNvPicPr>
            <a:picLocks noGrp="1" noChangeAspect="1"/>
          </p:cNvPicPr>
          <p:nvPr>
            <p:ph type="pic" idx="4294967295"/>
          </p:nvPr>
        </p:nvPicPr>
        <p:blipFill>
          <a:blip r:embed="rId2" cstate="print"/>
          <a:srcRect l="6501" r="6501"/>
          <a:stretch>
            <a:fillRect/>
          </a:stretch>
        </p:blipFill>
        <p:spPr>
          <a:xfrm>
            <a:off x="4067944" y="260648"/>
            <a:ext cx="4346575" cy="5256212"/>
          </a:xfrm>
        </p:spPr>
      </p:pic>
      <p:sp>
        <p:nvSpPr>
          <p:cNvPr id="4" name="Текст 3"/>
          <p:cNvSpPr>
            <a:spLocks noGrp="1"/>
          </p:cNvSpPr>
          <p:nvPr>
            <p:ph type="body" sz="half" idx="4294967295"/>
          </p:nvPr>
        </p:nvSpPr>
        <p:spPr>
          <a:xfrm>
            <a:off x="3707904" y="5157192"/>
            <a:ext cx="5166320" cy="1296144"/>
          </a:xfrm>
        </p:spPr>
        <p:txBody>
          <a:bodyPr>
            <a:normAutofit fontScale="70000" lnSpcReduction="20000"/>
          </a:bodyPr>
          <a:lstStyle/>
          <a:p>
            <a:endParaRPr lang="ru-RU" dirty="0" smtClean="0"/>
          </a:p>
          <a:p>
            <a:endParaRPr lang="ru-RU" dirty="0"/>
          </a:p>
          <a:p>
            <a:pPr algn="ctr"/>
            <a:r>
              <a:rPr lang="ru-RU" b="1" dirty="0" smtClean="0"/>
              <a:t>Церковь Рождества Богородицы в </a:t>
            </a:r>
            <a:r>
              <a:rPr lang="ru-RU" b="1" dirty="0" err="1" smtClean="0"/>
              <a:t>Путинках</a:t>
            </a:r>
            <a:r>
              <a:rPr lang="ru-RU" b="1" dirty="0" smtClean="0"/>
              <a:t>.</a:t>
            </a:r>
            <a:endParaRPr lang="ru-RU" b="1" dirty="0"/>
          </a:p>
        </p:txBody>
      </p:sp>
      <p:sp>
        <p:nvSpPr>
          <p:cNvPr id="22529" name="Rectangle 1"/>
          <p:cNvSpPr>
            <a:spLocks noChangeArrowheads="1"/>
          </p:cNvSpPr>
          <p:nvPr/>
        </p:nvSpPr>
        <p:spPr bwMode="auto">
          <a:xfrm>
            <a:off x="0" y="810076"/>
            <a:ext cx="4139952"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Первые признаки барокко появляются в России в XVII в. Шатры теряют монументальность, превращаясь в декоративный элемент, заставляя глаз зрителя двигаться по кривой, перебегая с одного элемента на другой.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Здание нельзя рассмотреть с одной точки, с разных сторон оно различно.</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Господствует асимметрия в церковной архитектуре "дивного узорочья": колокольня выдвинута на северо-запад, крыльцо — на юг. Галереями, лоджиями, крыльцами здание как бы врастает в пейзаж.</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Цвета яркие контрастные. В завершении Крест Спасения опирается на луковичные главы (свеча – молитва), а они – на ярусы кокошников (язычки пламени — ангелы).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025_0001369b.jpeg"/>
          <p:cNvPicPr>
            <a:picLocks noGrp="1" noChangeAspect="1"/>
          </p:cNvPicPr>
          <p:nvPr>
            <p:ph type="pic" idx="4294967295"/>
          </p:nvPr>
        </p:nvPicPr>
        <p:blipFill>
          <a:blip r:embed="rId2" cstate="print"/>
          <a:srcRect t="755" b="755"/>
          <a:stretch>
            <a:fillRect/>
          </a:stretch>
        </p:blipFill>
        <p:spPr>
          <a:xfrm>
            <a:off x="3923928" y="332656"/>
            <a:ext cx="4756150" cy="5260975"/>
          </a:xfrm>
        </p:spPr>
      </p:pic>
      <p:sp>
        <p:nvSpPr>
          <p:cNvPr id="4" name="Текст 3"/>
          <p:cNvSpPr>
            <a:spLocks noGrp="1"/>
          </p:cNvSpPr>
          <p:nvPr>
            <p:ph type="body" sz="half" idx="4294967295"/>
          </p:nvPr>
        </p:nvSpPr>
        <p:spPr>
          <a:xfrm>
            <a:off x="3707904" y="5517232"/>
            <a:ext cx="5436096" cy="936104"/>
          </a:xfrm>
        </p:spPr>
        <p:txBody>
          <a:bodyPr>
            <a:normAutofit fontScale="25000" lnSpcReduction="20000"/>
          </a:bodyPr>
          <a:lstStyle/>
          <a:p>
            <a:endParaRPr lang="ru-RU" dirty="0" smtClean="0"/>
          </a:p>
          <a:p>
            <a:endParaRPr lang="ru-RU" dirty="0"/>
          </a:p>
          <a:p>
            <a:pPr algn="ctr"/>
            <a:r>
              <a:rPr lang="ru-RU" sz="7200" b="1" dirty="0" smtClean="0"/>
              <a:t>Церковь Покрова в Филях. «</a:t>
            </a:r>
            <a:r>
              <a:rPr lang="ru-RU" sz="7200" b="1" dirty="0" err="1" smtClean="0"/>
              <a:t>Нарышкинское</a:t>
            </a:r>
            <a:r>
              <a:rPr lang="ru-RU" sz="7200" b="1" dirty="0" smtClean="0"/>
              <a:t>» барокко</a:t>
            </a:r>
          </a:p>
          <a:p>
            <a:endParaRPr lang="ru-RU" dirty="0"/>
          </a:p>
        </p:txBody>
      </p:sp>
      <p:sp>
        <p:nvSpPr>
          <p:cNvPr id="21505" name="Rectangle 1"/>
          <p:cNvSpPr>
            <a:spLocks noChangeArrowheads="1"/>
          </p:cNvSpPr>
          <p:nvPr/>
        </p:nvSpPr>
        <p:spPr bwMode="auto">
          <a:xfrm>
            <a:off x="251520" y="507596"/>
            <a:ext cx="3600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Следующий этап наступает с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нарышкинским</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барокко. Переворот в убранстве фасадов произвела церковь Никола Большой Крест (1684—1688). Традиционно пятиглавая, но большой и малый ордеры фасада делают архитектуру соразмерной человеческому масштабу. Но более всего знаменито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нарышкинское</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барокко центрически-ярусными храмами-колокольнями, в которых за счет "перетекания" одной формы в другую достигается поразительный эффект. Название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нарышкинское</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условно, но и эта церковь Покрова в Филях заказана К. Нарышкиным. В ее деталях живет звучная традиция - русского узорочья, но колонны, карнизы не только украшения, они чётко организуют пространство.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www.ilovepetersburg.ru/sites/default/files/arhitector_pamytnik/doma/kikiny_palatu_01.jpg"/>
          <p:cNvPicPr>
            <a:picLocks noGrp="1"/>
          </p:cNvPicPr>
          <p:nvPr>
            <p:ph type="pic" idx="4294967295"/>
          </p:nvPr>
        </p:nvPicPr>
        <p:blipFill>
          <a:blip r:embed="rId2" cstate="print"/>
          <a:srcRect t="9424" b="9424"/>
          <a:stretch>
            <a:fillRect/>
          </a:stretch>
        </p:blipFill>
        <p:spPr bwMode="auto">
          <a:xfrm>
            <a:off x="827584" y="1700808"/>
            <a:ext cx="8057207" cy="4536504"/>
          </a:xfrm>
          <a:prstGeom prst="rect">
            <a:avLst/>
          </a:prstGeom>
          <a:noFill/>
          <a:ln w="9525">
            <a:noFill/>
            <a:miter lim="800000"/>
            <a:headEnd/>
            <a:tailEnd/>
          </a:ln>
        </p:spPr>
      </p:pic>
      <p:sp>
        <p:nvSpPr>
          <p:cNvPr id="4" name="Текст 3"/>
          <p:cNvSpPr>
            <a:spLocks noGrp="1"/>
          </p:cNvSpPr>
          <p:nvPr>
            <p:ph type="body" sz="half" idx="4294967295"/>
          </p:nvPr>
        </p:nvSpPr>
        <p:spPr>
          <a:xfrm>
            <a:off x="611560" y="6165304"/>
            <a:ext cx="8280920" cy="692696"/>
          </a:xfrm>
        </p:spPr>
        <p:txBody>
          <a:bodyPr>
            <a:noAutofit/>
          </a:bodyPr>
          <a:lstStyle/>
          <a:p>
            <a:pPr algn="ctr"/>
            <a:r>
              <a:rPr lang="ru-RU" sz="1600" b="1" dirty="0" smtClean="0"/>
              <a:t>Санкт-Петербург. </a:t>
            </a:r>
            <a:r>
              <a:rPr lang="ru-RU" sz="1600" b="1" dirty="0" err="1" smtClean="0"/>
              <a:t>Кикины</a:t>
            </a:r>
            <a:r>
              <a:rPr lang="ru-RU" sz="1600" b="1" dirty="0" smtClean="0"/>
              <a:t> палаты. </a:t>
            </a:r>
          </a:p>
          <a:p>
            <a:pPr algn="ctr"/>
            <a:r>
              <a:rPr lang="ru-RU" sz="1600" b="1" dirty="0" smtClean="0"/>
              <a:t>Первый каменный дом в Петербурге. </a:t>
            </a:r>
            <a:r>
              <a:rPr lang="ru-RU" sz="1600" b="1" dirty="0"/>
              <a:t>1</a:t>
            </a:r>
            <a:r>
              <a:rPr lang="ru-RU" sz="1600" b="1" dirty="0" smtClean="0"/>
              <a:t>707г.</a:t>
            </a:r>
            <a:endParaRPr lang="ru-RU" sz="1600" b="1" dirty="0"/>
          </a:p>
        </p:txBody>
      </p:sp>
      <p:sp>
        <p:nvSpPr>
          <p:cNvPr id="6" name="Прямоугольник 5"/>
          <p:cNvSpPr/>
          <p:nvPr/>
        </p:nvSpPr>
        <p:spPr>
          <a:xfrm>
            <a:off x="611560" y="188640"/>
            <a:ext cx="8280920" cy="1477328"/>
          </a:xfrm>
          <a:prstGeom prst="rect">
            <a:avLst/>
          </a:prstGeom>
        </p:spPr>
        <p:txBody>
          <a:bodyPr wrap="square">
            <a:spAutoFit/>
          </a:bodyPr>
          <a:lstStyle/>
          <a:p>
            <a:r>
              <a:rPr lang="ru-RU" dirty="0" smtClean="0"/>
              <a:t>Искусство барокко интернационально. Но есть различные вариации барокко. В странах протестантских</a:t>
            </a:r>
            <a:r>
              <a:rPr lang="ru-RU" b="1" dirty="0" smtClean="0"/>
              <a:t> </a:t>
            </a:r>
            <a:r>
              <a:rPr lang="ru-RU" dirty="0" smtClean="0"/>
              <a:t>барокко сдержанное, немного суровое, ещё не утратившее черты Ренессанса</a:t>
            </a:r>
            <a:r>
              <a:rPr lang="ru-RU" b="1" dirty="0" smtClean="0"/>
              <a:t>. </a:t>
            </a:r>
            <a:r>
              <a:rPr lang="ru-RU" dirty="0" smtClean="0"/>
              <a:t>Такое барокко приглянулось Петру I.  И отзвуки его сохранились в первых строениях Петербурга архитектора </a:t>
            </a:r>
            <a:r>
              <a:rPr lang="ru-RU" dirty="0" err="1" smtClean="0"/>
              <a:t>Доменико</a:t>
            </a:r>
            <a:r>
              <a:rPr lang="ru-RU" dirty="0" smtClean="0"/>
              <a:t> </a:t>
            </a:r>
            <a:r>
              <a:rPr lang="ru-RU" dirty="0" err="1" smtClean="0"/>
              <a:t>Терезини</a:t>
            </a:r>
            <a:r>
              <a:rPr lang="ru-RU" dirty="0" smtClean="0"/>
              <a:t>. Это так называемое «петровское барокко».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mp;Kcy;&amp;acy;&amp;rcy;&amp;tcy;&amp;icy;&amp;ncy;&amp;kcy;&amp;acy; 21 &amp;icy;&amp;zcy; 1918"/>
          <p:cNvPicPr>
            <a:picLocks noGrp="1"/>
          </p:cNvPicPr>
          <p:nvPr>
            <p:ph type="pic" idx="4294967295"/>
          </p:nvPr>
        </p:nvPicPr>
        <p:blipFill>
          <a:blip r:embed="rId2" cstate="print"/>
          <a:srcRect/>
          <a:stretch>
            <a:fillRect/>
          </a:stretch>
        </p:blipFill>
        <p:spPr bwMode="auto">
          <a:xfrm>
            <a:off x="1547664" y="1916832"/>
            <a:ext cx="6309048" cy="4941168"/>
          </a:xfrm>
          <a:prstGeom prst="rect">
            <a:avLst/>
          </a:prstGeom>
          <a:noFill/>
          <a:ln w="9525">
            <a:noFill/>
            <a:miter lim="800000"/>
            <a:headEnd/>
            <a:tailEnd/>
          </a:ln>
        </p:spPr>
      </p:pic>
      <p:sp>
        <p:nvSpPr>
          <p:cNvPr id="20481" name="Rectangle 1"/>
          <p:cNvSpPr>
            <a:spLocks noChangeArrowheads="1"/>
          </p:cNvSpPr>
          <p:nvPr/>
        </p:nvSpPr>
        <p:spPr bwMode="auto">
          <a:xfrm>
            <a:off x="179512" y="112062"/>
            <a:ext cx="88569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 Петре I за градостроительный образец был принят Амстердам. Это был, во-первых, первый большой город-порт, который увидел Петр. А во-вторых, пуританское барокко, будучи не очень пышным, а значит, не слишком дорогостоящим, было практичным и в то же время представительным. Это вполне отвечало душе рачителя земли Русской, царя-труженика.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этот период в городе строились в основном простые (прямоугольные в плане) и внешне незатейливые здания. Лепнина, колоннады, портики практически не применялись. Иногда элементы архитектурных ордеров лишь обозначались на фасаде, выделенные белым цветом на интенсивном красном, розовом голубом фоне.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mp;Kcy;&amp;acy;&amp;rcy;&amp;tcy;&amp;icy;&amp;ncy;&amp;kcy;&amp;acy; 91 &amp;icy;&amp;zcy; 1918"/>
          <p:cNvPicPr/>
          <p:nvPr/>
        </p:nvPicPr>
        <p:blipFill>
          <a:blip r:embed="rId2" cstate="print"/>
          <a:srcRect/>
          <a:stretch>
            <a:fillRect/>
          </a:stretch>
        </p:blipFill>
        <p:spPr bwMode="auto">
          <a:xfrm>
            <a:off x="539552" y="1628800"/>
            <a:ext cx="8136904" cy="5229200"/>
          </a:xfrm>
          <a:prstGeom prst="rect">
            <a:avLst/>
          </a:prstGeom>
          <a:noFill/>
          <a:ln w="9525">
            <a:noFill/>
            <a:miter lim="800000"/>
            <a:headEnd/>
            <a:tailEnd/>
          </a:ln>
        </p:spPr>
      </p:pic>
      <p:sp>
        <p:nvSpPr>
          <p:cNvPr id="6" name="Прямоугольник 5"/>
          <p:cNvSpPr/>
          <p:nvPr/>
        </p:nvSpPr>
        <p:spPr>
          <a:xfrm>
            <a:off x="395536" y="188641"/>
            <a:ext cx="8496944" cy="1077218"/>
          </a:xfrm>
          <a:prstGeom prst="rect">
            <a:avLst/>
          </a:prstGeom>
        </p:spPr>
        <p:txBody>
          <a:bodyPr wrap="square">
            <a:spAutoFit/>
          </a:bodyPr>
          <a:lstStyle/>
          <a:p>
            <a:r>
              <a:rPr lang="ru-RU" sz="1600" dirty="0" smtClean="0"/>
              <a:t>Фасады часто снабжались фронтонами, пилястрами, волютами, кровли — шпилями и подчеркивались вертикальные и горизонтальные элементы. Внутренние помещения располагались часто анфиладой. Европейские архитекторы привезли с собой также опыт устройства внутреннего водопровода и смывных туалетов,</a:t>
            </a:r>
            <a:r>
              <a:rPr lang="ru-RU" sz="1600" i="1" dirty="0" smtClean="0"/>
              <a:t> мелкая </a:t>
            </a:r>
            <a:r>
              <a:rPr lang="ru-RU" sz="1600" i="1" dirty="0" err="1" smtClean="0"/>
              <a:t>расстекловка</a:t>
            </a:r>
            <a:r>
              <a:rPr lang="ru-RU" sz="1600" i="1" dirty="0" smtClean="0"/>
              <a:t>. </a:t>
            </a:r>
            <a:endParaRPr lang="ru-RU"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____1.jpeg"/>
          <p:cNvPicPr>
            <a:picLocks noChangeAspect="1"/>
          </p:cNvPicPr>
          <p:nvPr/>
        </p:nvPicPr>
        <p:blipFill>
          <a:blip r:embed="rId2" cstate="print"/>
          <a:stretch>
            <a:fillRect/>
          </a:stretch>
        </p:blipFill>
        <p:spPr>
          <a:xfrm>
            <a:off x="755576" y="908720"/>
            <a:ext cx="7884368" cy="5457498"/>
          </a:xfrm>
          <a:prstGeom prst="rect">
            <a:avLst/>
          </a:prstGeom>
        </p:spPr>
      </p:pic>
      <p:sp>
        <p:nvSpPr>
          <p:cNvPr id="3" name="TextBox 2"/>
          <p:cNvSpPr txBox="1"/>
          <p:nvPr/>
        </p:nvSpPr>
        <p:spPr>
          <a:xfrm>
            <a:off x="2555776" y="6381328"/>
            <a:ext cx="4824536" cy="307777"/>
          </a:xfrm>
          <a:prstGeom prst="rect">
            <a:avLst/>
          </a:prstGeom>
          <a:noFill/>
        </p:spPr>
        <p:txBody>
          <a:bodyPr wrap="square" rtlCol="0">
            <a:spAutoFit/>
          </a:bodyPr>
          <a:lstStyle/>
          <a:p>
            <a:r>
              <a:rPr lang="ru-RU" sz="1400" b="1" dirty="0" smtClean="0">
                <a:latin typeface="Calibri" pitchFamily="34" charset="0"/>
              </a:rPr>
              <a:t>Петровские ворота Петропавловской крепости</a:t>
            </a:r>
            <a:endParaRPr lang="ru-RU" sz="1400" b="1" dirty="0">
              <a:latin typeface="Calibri" pitchFamily="34" charset="0"/>
            </a:endParaRPr>
          </a:p>
        </p:txBody>
      </p:sp>
      <p:sp>
        <p:nvSpPr>
          <p:cNvPr id="18433" name="Rectangle 1"/>
          <p:cNvSpPr>
            <a:spLocks noChangeArrowheads="1"/>
          </p:cNvSpPr>
          <p:nvPr/>
        </p:nvSpPr>
        <p:spPr bwMode="auto">
          <a:xfrm>
            <a:off x="755576" y="121032"/>
            <a:ext cx="838842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Фортификационная и храмовая архитектура отличались простотой и наивным изяществом (колокольня Петропавловского собора, церковь св.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Пантелеймона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Петровские ворота Петропавловской крепости и др.).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mp;Kcy;&amp;acy;&amp;rcy;&amp;tcy;&amp;icy;&amp;ncy;&amp;kcy;&amp;acy; 83 &amp;icy;&amp;zcy; 1918"/>
          <p:cNvPicPr>
            <a:picLocks noGrp="1"/>
          </p:cNvPicPr>
          <p:nvPr>
            <p:ph type="pic" idx="4294967295"/>
          </p:nvPr>
        </p:nvPicPr>
        <p:blipFill>
          <a:blip r:embed="rId2" cstate="print"/>
          <a:srcRect l="6044" r="6044"/>
          <a:stretch>
            <a:fillRect/>
          </a:stretch>
        </p:blipFill>
        <p:spPr bwMode="auto">
          <a:xfrm>
            <a:off x="0" y="260350"/>
            <a:ext cx="3600450" cy="6337300"/>
          </a:xfrm>
          <a:prstGeom prst="rect">
            <a:avLst/>
          </a:prstGeom>
          <a:noFill/>
          <a:ln w="9525">
            <a:noFill/>
            <a:miter lim="800000"/>
            <a:headEnd/>
            <a:tailEnd/>
          </a:ln>
        </p:spPr>
      </p:pic>
      <p:sp>
        <p:nvSpPr>
          <p:cNvPr id="4" name="Текст 3"/>
          <p:cNvSpPr>
            <a:spLocks noGrp="1"/>
          </p:cNvSpPr>
          <p:nvPr>
            <p:ph type="body" sz="half" idx="4294967295"/>
          </p:nvPr>
        </p:nvSpPr>
        <p:spPr>
          <a:xfrm>
            <a:off x="6688138" y="5732463"/>
            <a:ext cx="2455862" cy="804862"/>
          </a:xfrm>
        </p:spPr>
        <p:txBody>
          <a:bodyPr>
            <a:normAutofit fontScale="92500" lnSpcReduction="10000"/>
          </a:bodyPr>
          <a:lstStyle/>
          <a:p>
            <a:r>
              <a:rPr lang="ru-RU" sz="1600" b="1" dirty="0" err="1" smtClean="0"/>
              <a:t>Доминико</a:t>
            </a:r>
            <a:r>
              <a:rPr lang="ru-RU" sz="1600" b="1" dirty="0" smtClean="0"/>
              <a:t> </a:t>
            </a:r>
            <a:r>
              <a:rPr lang="ru-RU" sz="1600" b="1" dirty="0" err="1" smtClean="0"/>
              <a:t>Трезини</a:t>
            </a:r>
            <a:r>
              <a:rPr lang="en-US" sz="1600" b="1" dirty="0" smtClean="0"/>
              <a:t>.</a:t>
            </a:r>
          </a:p>
          <a:p>
            <a:r>
              <a:rPr lang="ru-RU" sz="1600" b="1" dirty="0" smtClean="0"/>
              <a:t>Петропавловский собор</a:t>
            </a:r>
            <a:r>
              <a:rPr lang="en-US" sz="1600" b="1" dirty="0" smtClean="0"/>
              <a:t>.</a:t>
            </a:r>
            <a:endParaRPr lang="ru-RU" sz="1600" b="1" dirty="0"/>
          </a:p>
        </p:txBody>
      </p:sp>
      <p:sp>
        <p:nvSpPr>
          <p:cNvPr id="6" name="Прямоугольник 5"/>
          <p:cNvSpPr/>
          <p:nvPr/>
        </p:nvSpPr>
        <p:spPr>
          <a:xfrm>
            <a:off x="3707904" y="620688"/>
            <a:ext cx="5112568" cy="1200329"/>
          </a:xfrm>
          <a:prstGeom prst="rect">
            <a:avLst/>
          </a:prstGeom>
        </p:spPr>
        <p:txBody>
          <a:bodyPr wrap="square">
            <a:spAutoFit/>
          </a:bodyPr>
          <a:lstStyle/>
          <a:p>
            <a:r>
              <a:rPr lang="ru-RU" dirty="0" smtClean="0"/>
              <a:t>Отстроил в Петропавловской крепости </a:t>
            </a:r>
            <a:r>
              <a:rPr lang="ru-RU" dirty="0" err="1" smtClean="0"/>
              <a:t>Трезини</a:t>
            </a:r>
            <a:r>
              <a:rPr lang="ru-RU" dirty="0" smtClean="0"/>
              <a:t> и каменный Петропавловский собор на месте первого деревянного во имя апостолов Петра и Павла.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381</TotalTime>
  <Words>1185</Words>
  <Application>Microsoft Office PowerPoint</Application>
  <PresentationFormat>Экран (4:3)</PresentationFormat>
  <Paragraphs>114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Метро</vt:lpstr>
      <vt:lpstr>«Архитектура русского барокко»</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38</cp:revision>
  <dcterms:created xsi:type="dcterms:W3CDTF">2012-12-02T14:29:24Z</dcterms:created>
  <dcterms:modified xsi:type="dcterms:W3CDTF">2013-03-15T19:24:09Z</dcterms:modified>
</cp:coreProperties>
</file>